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1"/>
  </p:notesMasterIdLst>
  <p:sldIdLst>
    <p:sldId id="301" r:id="rId2"/>
    <p:sldId id="303" r:id="rId3"/>
    <p:sldId id="376" r:id="rId4"/>
    <p:sldId id="414" r:id="rId5"/>
    <p:sldId id="380" r:id="rId6"/>
    <p:sldId id="413" r:id="rId7"/>
    <p:sldId id="408" r:id="rId8"/>
    <p:sldId id="401" r:id="rId9"/>
    <p:sldId id="368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Bahnschrift SemiLight" panose="020B0502040204020203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A18"/>
    <a:srgbClr val="009201"/>
    <a:srgbClr val="99ABD9"/>
    <a:srgbClr val="F55C3D"/>
    <a:srgbClr val="548235"/>
    <a:srgbClr val="00B050"/>
    <a:srgbClr val="C55A11"/>
    <a:srgbClr val="BF9000"/>
    <a:srgbClr val="00A7FA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22.11.2024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10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696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236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146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252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863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dirty="0" lang="x-none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dirty="0"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x-non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descr="Изображение выглядит как объект&#10;&#10;Описание создано автоматически" id="19" name="Рисунок 18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113B3D2-F13A-4A39-AE43-B7B6782E9907}"/>
              </a:ext>
            </a:extLst>
          </p:cNvPr>
          <p:cNvGrpSpPr/>
          <p:nvPr userDrawn="1"/>
        </p:nvGrpSpPr>
        <p:grpSpPr>
          <a:xfrm>
            <a:off x="0" y="-3560"/>
            <a:ext cx="4614945" cy="2277032"/>
            <a:chOff x="5846381" y="394717"/>
            <a:chExt cx="4614945" cy="2277032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94BDE13-3187-451B-A4F0-364C5D326B46}"/>
                </a:ext>
              </a:extLst>
            </p:cNvPr>
            <p:cNvGrpSpPr/>
            <p:nvPr/>
          </p:nvGrpSpPr>
          <p:grpSpPr>
            <a:xfrm>
              <a:off x="5846381" y="394717"/>
              <a:ext cx="4614945" cy="2277032"/>
              <a:chOff x="1602375" y="1167382"/>
              <a:chExt cx="8663289" cy="4660394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6842DB30-38B3-4BBF-8C00-28CF74B8FFE6}"/>
                  </a:ext>
                </a:extLst>
              </p:cNvPr>
              <p:cNvGrpSpPr/>
              <p:nvPr/>
            </p:nvGrpSpPr>
            <p:grpSpPr>
              <a:xfrm>
                <a:off x="1602375" y="1167382"/>
                <a:ext cx="8663289" cy="4660394"/>
                <a:chOff x="0" y="385571"/>
                <a:chExt cx="8530547" cy="452018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55ACB5F1-DB5F-4834-B122-E456EF466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85571"/>
                  <a:ext cx="8530547" cy="4520186"/>
                </a:xfrm>
                <a:prstGeom prst="rect">
                  <a:avLst/>
                </a:prstGeom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44" name="Группа 43">
                  <a:extLst>
                    <a:ext uri="{FF2B5EF4-FFF2-40B4-BE49-F238E27FC236}">
                      <a16:creationId xmlns:a16="http://schemas.microsoft.com/office/drawing/2014/main" id="{D913C58E-D631-435E-9ACF-F738C34486A8}"/>
                    </a:ext>
                  </a:extLst>
                </p:cNvPr>
                <p:cNvGrpSpPr/>
                <p:nvPr/>
              </p:nvGrpSpPr>
              <p:grpSpPr>
                <a:xfrm>
                  <a:off x="1957946" y="916038"/>
                  <a:ext cx="4449779" cy="3082597"/>
                  <a:chOff x="1957946" y="916038"/>
                  <a:chExt cx="4449779" cy="3082597"/>
                </a:xfrm>
              </p:grpSpPr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id="{BC3A5220-C019-4495-8D9F-F442ABB2E7EF}"/>
                      </a:ext>
                    </a:extLst>
                  </p:cNvPr>
                  <p:cNvSpPr/>
                  <p:nvPr/>
                </p:nvSpPr>
                <p:spPr>
                  <a:xfrm>
                    <a:off x="2065508" y="150022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Овал 45">
                    <a:extLst>
                      <a:ext uri="{FF2B5EF4-FFF2-40B4-BE49-F238E27FC236}">
                        <a16:creationId xmlns:a16="http://schemas.microsoft.com/office/drawing/2014/main" id="{CC20822E-CBBF-42B1-871B-9A2BF73F646D}"/>
                      </a:ext>
                    </a:extLst>
                  </p:cNvPr>
                  <p:cNvSpPr/>
                  <p:nvPr/>
                </p:nvSpPr>
                <p:spPr>
                  <a:xfrm>
                    <a:off x="3690084" y="91603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Овал 46">
                    <a:extLst>
                      <a:ext uri="{FF2B5EF4-FFF2-40B4-BE49-F238E27FC236}">
                        <a16:creationId xmlns:a16="http://schemas.microsoft.com/office/drawing/2014/main" id="{0F62C2E5-BF59-4E8E-9729-0D8011E81511}"/>
                      </a:ext>
                    </a:extLst>
                  </p:cNvPr>
                  <p:cNvSpPr/>
                  <p:nvPr/>
                </p:nvSpPr>
                <p:spPr>
                  <a:xfrm>
                    <a:off x="3323874" y="233808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:a16="http://schemas.microsoft.com/office/drawing/2014/main" id="{42A74456-E518-416E-BBB3-D33DD0AFACCA}"/>
                      </a:ext>
                    </a:extLst>
                  </p:cNvPr>
                  <p:cNvSpPr/>
                  <p:nvPr/>
                </p:nvSpPr>
                <p:spPr>
                  <a:xfrm>
                    <a:off x="1957946" y="315179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Овал 48">
                    <a:extLst>
                      <a:ext uri="{FF2B5EF4-FFF2-40B4-BE49-F238E27FC236}">
                        <a16:creationId xmlns:a16="http://schemas.microsoft.com/office/drawing/2014/main" id="{C5C062F9-5F13-48BD-9164-316DF7AAF811}"/>
                      </a:ext>
                    </a:extLst>
                  </p:cNvPr>
                  <p:cNvSpPr/>
                  <p:nvPr/>
                </p:nvSpPr>
                <p:spPr>
                  <a:xfrm>
                    <a:off x="2682756" y="3599592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520F5699-D91E-4257-B0A0-A05D887098F2}"/>
                      </a:ext>
                    </a:extLst>
                  </p:cNvPr>
                  <p:cNvSpPr/>
                  <p:nvPr/>
                </p:nvSpPr>
                <p:spPr>
                  <a:xfrm>
                    <a:off x="5997546" y="374262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Овал 50">
                    <a:extLst>
                      <a:ext uri="{FF2B5EF4-FFF2-40B4-BE49-F238E27FC236}">
                        <a16:creationId xmlns:a16="http://schemas.microsoft.com/office/drawing/2014/main" id="{4A98156E-E6E1-402D-B36A-2B409AE60090}"/>
                      </a:ext>
                    </a:extLst>
                  </p:cNvPr>
                  <p:cNvSpPr/>
                  <p:nvPr/>
                </p:nvSpPr>
                <p:spPr>
                  <a:xfrm>
                    <a:off x="4351904" y="229864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7B8C74DC-AB3B-4D0B-8D42-3D3EE3B4D6EA}"/>
                      </a:ext>
                    </a:extLst>
                  </p:cNvPr>
                  <p:cNvSpPr/>
                  <p:nvPr/>
                </p:nvSpPr>
                <p:spPr>
                  <a:xfrm>
                    <a:off x="6083399" y="2042821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Овал 52">
                    <a:extLst>
                      <a:ext uri="{FF2B5EF4-FFF2-40B4-BE49-F238E27FC236}">
                        <a16:creationId xmlns:a16="http://schemas.microsoft.com/office/drawing/2014/main" id="{9365B90B-F4F4-45EA-8EC9-22EBDA58E041}"/>
                      </a:ext>
                    </a:extLst>
                  </p:cNvPr>
                  <p:cNvSpPr/>
                  <p:nvPr/>
                </p:nvSpPr>
                <p:spPr>
                  <a:xfrm>
                    <a:off x="6124283" y="141786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8E23D683-BB00-4E90-89D1-3D652F05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0670" y="1984716"/>
                <a:ext cx="578228" cy="578228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Белорусский Республиканский Союз Молодежи - mtec.by" id="36" name="Picture 4">
                <a:extLst>
                  <a:ext uri="{FF2B5EF4-FFF2-40B4-BE49-F238E27FC236}">
                    <a16:creationId xmlns:a16="http://schemas.microsoft.com/office/drawing/2014/main" id="{7064CA52-2E66-40BE-AA18-E4D8C774CE85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r="24574"/>
              <a:stretch/>
            </p:blipFill>
            <p:spPr bwMode="auto">
              <a:xfrm>
                <a:off x="3106293" y="3767119"/>
                <a:ext cx="466306" cy="422952"/>
              </a:xfrm>
              <a:prstGeom prst="rect">
                <a:avLst/>
              </a:prstGeom>
              <a:noFill/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Шляпа выпускника – Бесплатные иконки: образование" id="37" name="Picture 14">
                <a:extLst>
                  <a:ext uri="{FF2B5EF4-FFF2-40B4-BE49-F238E27FC236}">
                    <a16:creationId xmlns:a16="http://schemas.microsoft.com/office/drawing/2014/main" id="{68C3E15D-414E-4B4E-B544-5331B7C51564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" l="146" r="138" t="90"/>
              <a:stretch/>
            </p:blipFill>
            <p:spPr bwMode="auto">
              <a:xfrm>
                <a:off x="5784471" y="2608526"/>
                <a:ext cx="641238" cy="445618"/>
              </a:xfrm>
              <a:prstGeom prst="rect">
                <a:avLst/>
              </a:prstGeom>
              <a:noFill/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здоровый образ жизни люди логотип шаблон вектор значок PNG , органический,  персонаж, зеленый PNG картинки и пнг рисунок для бесплатной загрузки" id="38" name="Picture 18">
                <a:extLst>
                  <a:ext uri="{FF2B5EF4-FFF2-40B4-BE49-F238E27FC236}">
                    <a16:creationId xmlns:a16="http://schemas.microsoft.com/office/drawing/2014/main" id="{852778FE-919F-4FCE-AB7D-26E744A6735F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" l="125" r="55" t="125"/>
              <a:stretch/>
            </p:blipFill>
            <p:spPr bwMode="auto">
              <a:xfrm>
                <a:off x="7693247" y="3257710"/>
                <a:ext cx="623501" cy="459453"/>
              </a:xfrm>
              <a:prstGeom prst="rect">
                <a:avLst/>
              </a:prstGeom>
              <a:noFill/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D5198795-FACF-4DB2-BE36-5674D4A13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010" y="4333803"/>
                <a:ext cx="736795" cy="46049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8BC76F1B-53A8-42D8-8733-4C4CBE21A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510" y="3021456"/>
                <a:ext cx="566336" cy="565629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D0A4AA8D-D9BD-4526-BF6C-A29A8A5AD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184" y="3902053"/>
                <a:ext cx="827627" cy="827627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descr="Какие символы ассоциируются у кормянцев с Победой? - Зара над Сожам" id="42" name="Picture 30">
                <a:extLst>
                  <a:ext uri="{FF2B5EF4-FFF2-40B4-BE49-F238E27FC236}">
                    <a16:creationId xmlns:a16="http://schemas.microsoft.com/office/drawing/2014/main" id="{09C3F42E-6C36-46C7-9692-365E15DEA3A3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977" y="1738402"/>
                <a:ext cx="1073801" cy="77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63E2AD9-C7DD-4E69-A31E-2329A5CD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258" y="1190843"/>
              <a:ext cx="428786" cy="630567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id="{45C188DA-E0A9-4A4A-A632-FBA3E96CE976}"/>
              </a:ext>
            </a:extLst>
          </p:cNvPr>
          <p:cNvPicPr>
            <a:picLocks noChangeArrowheads="1"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/>
          <a:stretch/>
        </p:blipFill>
        <p:spPr bwMode="auto">
          <a:xfrm>
            <a:off x="3494840" y="629288"/>
            <a:ext cx="242386" cy="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slide4.xml" Type="http://schemas.openxmlformats.org/officeDocument/2006/relationships/slide"/><Relationship Id="rId7" Target="../media/image17.png" Type="http://schemas.openxmlformats.org/officeDocument/2006/relationships/image"/><Relationship Id="rId2" Target="slide3.xml" Type="http://schemas.openxmlformats.org/officeDocument/2006/relationships/slide"/><Relationship Id="rId1" Target="../slideLayouts/slideLayout12.xml" Type="http://schemas.openxmlformats.org/officeDocument/2006/relationships/slideLayout"/><Relationship Id="rId6" Target="slide8.xml" Type="http://schemas.openxmlformats.org/officeDocument/2006/relationships/slide"/><Relationship Id="rId5" Target="slide7.xml" Type="http://schemas.openxmlformats.org/officeDocument/2006/relationships/slide"/><Relationship Id="rId4" Target="slide5.xml" Type="http://schemas.openxmlformats.org/officeDocument/2006/relationships/slide"/><Relationship Id="rId9" Target="../media/image19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22.png" Type="http://schemas.openxmlformats.org/officeDocument/2006/relationships/image"/><Relationship Id="rId3" Target="slide2.xml" Type="http://schemas.openxmlformats.org/officeDocument/2006/relationships/slide"/><Relationship Id="rId7" Target="../media/image2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hdphoto5.wdp" Type="http://schemas.microsoft.com/office/2007/relationships/hdphoto"/><Relationship Id="rId5" Target="../media/image20.jpeg" Type="http://schemas.openxmlformats.org/officeDocument/2006/relationships/image"/><Relationship Id="rId4" Target="../media/image17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5.xml.rels><?xml version="1.0" encoding="UTF-8" standalone="yes" ?><Relationships xmlns="http://schemas.openxmlformats.org/package/2006/relationships"><Relationship Id="rId8" Target="../media/hdphoto7.wdp" Type="http://schemas.microsoft.com/office/2007/relationships/hdphoto"/><Relationship Id="rId3" Target="../media/image17.png" Type="http://schemas.openxmlformats.org/officeDocument/2006/relationships/image"/><Relationship Id="rId7" Target="../media/image25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hdphoto6.wdp" Type="http://schemas.microsoft.com/office/2007/relationships/hdphoto"/><Relationship Id="rId5" Target="../media/image24.jpeg" Type="http://schemas.openxmlformats.org/officeDocument/2006/relationships/image"/><Relationship Id="rId10" Target="../media/image26.png" Type="http://schemas.openxmlformats.org/officeDocument/2006/relationships/image"/><Relationship Id="rId4" Target="slide2.xml" Type="http://schemas.openxmlformats.org/officeDocument/2006/relationships/slide"/><Relationship Id="rId9" Target="slide6.xml" Type="http://schemas.openxmlformats.org/officeDocument/2006/relationships/slide"/></Relationships>
</file>

<file path=ppt/slides/_rels/slide6.xml.rels><?xml version="1.0" encoding="UTF-8" standalone="yes" ?><Relationships xmlns="http://schemas.openxmlformats.org/package/2006/relationships"><Relationship Id="rId8" Target="../media/hdphoto7.wdp" Type="http://schemas.microsoft.com/office/2007/relationships/hdphoto"/><Relationship Id="rId13" Target="slide5.xml" Type="http://schemas.openxmlformats.org/officeDocument/2006/relationships/slide"/><Relationship Id="rId3" Target="../media/image17.png" Type="http://schemas.openxmlformats.org/officeDocument/2006/relationships/image"/><Relationship Id="rId7" Target="../media/image25.png" Type="http://schemas.openxmlformats.org/officeDocument/2006/relationships/image"/><Relationship Id="rId12" Target="../media/hdphoto8.wdp" Type="http://schemas.microsoft.com/office/2007/relationships/hdphoto"/><Relationship Id="rId2" Target="../notesSlides/notesSlide5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hdphoto6.wdp" Type="http://schemas.microsoft.com/office/2007/relationships/hdphoto"/><Relationship Id="rId11" Target="../media/image28.png" Type="http://schemas.openxmlformats.org/officeDocument/2006/relationships/image"/><Relationship Id="rId5" Target="../media/image24.jpeg" Type="http://schemas.openxmlformats.org/officeDocument/2006/relationships/image"/><Relationship Id="rId10" Target="../media/image27.png" Type="http://schemas.openxmlformats.org/officeDocument/2006/relationships/image"/><Relationship Id="rId4" Target="slide2.xml" Type="http://schemas.openxmlformats.org/officeDocument/2006/relationships/slide"/><Relationship Id="rId9" Target="../media/image26.pn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8.xml.rels><?xml version="1.0" encoding="UTF-8" standalone="yes" ?><Relationships xmlns="http://schemas.openxmlformats.org/package/2006/relationships"><Relationship Id="rId8" Target="../media/image31.png" Type="http://schemas.openxmlformats.org/officeDocument/2006/relationships/image"/><Relationship Id="rId3" Target="../media/image17.png" Type="http://schemas.openxmlformats.org/officeDocument/2006/relationships/image"/><Relationship Id="rId7" Target="https://www.youtube.com/watch?v=srcLRDYZ5h8" TargetMode="External" Type="http://schemas.openxmlformats.org/officeDocument/2006/relationships/hyperlink"/><Relationship Id="rId2" Target="../notesSlides/notesSlide7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hdphoto10.wdp" Type="http://schemas.microsoft.com/office/2007/relationships/hdphoto"/><Relationship Id="rId11" Target="../media/hdphoto11.wdp" Type="http://schemas.microsoft.com/office/2007/relationships/hdphoto"/><Relationship Id="rId5" Target="../media/image30.jpeg" Type="http://schemas.openxmlformats.org/officeDocument/2006/relationships/image"/><Relationship Id="rId10" Target="../media/image33.jpeg" Type="http://schemas.openxmlformats.org/officeDocument/2006/relationships/image"/><Relationship Id="rId4" Target="slide2.xml" Type="http://schemas.openxmlformats.org/officeDocument/2006/relationships/slide"/><Relationship Id="rId9" Target="../media/image32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403335" y="4369849"/>
            <a:ext cx="4549966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(о возможностях развития и самореализации членов ОО «БРСМ», деятельности Республиканского совета работающей молодежи)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399341" y="2962126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Что может БРСМ?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866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Ноябрь, 2024 год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74D8F-6E79-4A98-AA7F-25BBC119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55" y="1726374"/>
            <a:ext cx="1653056" cy="15235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3DCDF8-8C63-4F02-B891-435D5AA9B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6" y="1973515"/>
            <a:ext cx="63210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4828750" y="246078"/>
            <a:ext cx="6820358" cy="260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Сегодня, объединяя сотни тысяч патриотов страны, БРСМ вносит значительный вклад в сохранение и приумножение лучших традиций молодежного движения Беларуси.</a:t>
            </a:r>
          </a:p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БРСМ нужно и дальше активно развивать </a:t>
            </a:r>
            <a:r>
              <a:rPr lang="ru-RU" sz="16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студотрядовские</a:t>
            </a: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волонтерские программы, участвовать в создании и реализации проектов, связанных с обустройством городов и сел, сохранением исторической памяти о подвиге народа в годы Великой Отечественной войны, вовлекая в общественно полезные дела нашу молодежь. Всегда идите вперед, никогда не останавливайтесь на достигнутом. Любите свою страну и смело боритесь за правду.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 Г. Лукашенко</a:t>
            </a:r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носка: линия с чертой 44">
            <a:extLst>
              <a:ext uri="{FF2B5EF4-FFF2-40B4-BE49-F238E27FC236}">
                <a16:creationId xmlns:a16="http://schemas.microsoft.com/office/drawing/2014/main" id="{31AC3DDA-C743-4FFF-A077-41DF247FE961}"/>
              </a:ext>
            </a:extLst>
          </p:cNvPr>
          <p:cNvSpPr/>
          <p:nvPr/>
        </p:nvSpPr>
        <p:spPr>
          <a:xfrm rot="5400000" flipV="1">
            <a:off x="4791339" y="4099110"/>
            <a:ext cx="1349310" cy="2124873"/>
          </a:xfrm>
          <a:prstGeom prst="accentCallout1">
            <a:avLst>
              <a:gd name="adj1" fmla="val 51884"/>
              <a:gd name="adj2" fmla="val -7517"/>
              <a:gd name="adj3" fmla="val 62146"/>
              <a:gd name="adj4" fmla="val -40784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477805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Какова история создания ОО «БРСМ»?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1008646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1008646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13643"/>
            <a:ext cx="514061" cy="514061"/>
          </a:xfrm>
          <a:prstGeom prst="rect">
            <a:avLst/>
          </a:prstGeom>
        </p:spPr>
      </p:pic>
      <p:sp>
        <p:nvSpPr>
          <p:cNvPr id="23" name="Выноска: линия с чертой 22">
            <a:extLst>
              <a:ext uri="{FF2B5EF4-FFF2-40B4-BE49-F238E27FC236}">
                <a16:creationId xmlns:a16="http://schemas.microsoft.com/office/drawing/2014/main" id="{DF2C340F-3F90-4FCA-B325-F9EB7CEE1CFE}"/>
              </a:ext>
            </a:extLst>
          </p:cNvPr>
          <p:cNvSpPr/>
          <p:nvPr/>
        </p:nvSpPr>
        <p:spPr>
          <a:xfrm rot="16200000">
            <a:off x="9767617" y="1368702"/>
            <a:ext cx="1349310" cy="2794493"/>
          </a:xfrm>
          <a:prstGeom prst="accentCallout1">
            <a:avLst>
              <a:gd name="adj1" fmla="val 53275"/>
              <a:gd name="adj2" fmla="val -8332"/>
              <a:gd name="adj3" fmla="val 56659"/>
              <a:gd name="adj4" fmla="val -34254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ыноска: линия с чертой 23">
            <a:extLst>
              <a:ext uri="{FF2B5EF4-FFF2-40B4-BE49-F238E27FC236}">
                <a16:creationId xmlns:a16="http://schemas.microsoft.com/office/drawing/2014/main" id="{C37B8A18-DCD6-4CBC-9D68-49ED2467E822}"/>
              </a:ext>
            </a:extLst>
          </p:cNvPr>
          <p:cNvSpPr/>
          <p:nvPr/>
        </p:nvSpPr>
        <p:spPr>
          <a:xfrm rot="5400000" flipV="1">
            <a:off x="7744699" y="4077711"/>
            <a:ext cx="1349310" cy="2124873"/>
          </a:xfrm>
          <a:prstGeom prst="accentCallout1">
            <a:avLst>
              <a:gd name="adj1" fmla="val 51884"/>
              <a:gd name="adj2" fmla="val -7517"/>
              <a:gd name="adj3" fmla="val 62146"/>
              <a:gd name="adj4" fmla="val -40784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Выноска: линия с чертой 24">
            <a:extLst>
              <a:ext uri="{FF2B5EF4-FFF2-40B4-BE49-F238E27FC236}">
                <a16:creationId xmlns:a16="http://schemas.microsoft.com/office/drawing/2014/main" id="{56C2C547-F823-469D-B189-768BA65805FE}"/>
              </a:ext>
            </a:extLst>
          </p:cNvPr>
          <p:cNvSpPr/>
          <p:nvPr/>
        </p:nvSpPr>
        <p:spPr>
          <a:xfrm rot="16200000">
            <a:off x="6743673" y="1872782"/>
            <a:ext cx="1349310" cy="1901818"/>
          </a:xfrm>
          <a:prstGeom prst="accentCallout1">
            <a:avLst>
              <a:gd name="adj1" fmla="val 53275"/>
              <a:gd name="adj2" fmla="val -8332"/>
              <a:gd name="adj3" fmla="val 36947"/>
              <a:gd name="adj4" fmla="val -28538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Выноска: линия с чертой 25">
            <a:extLst>
              <a:ext uri="{FF2B5EF4-FFF2-40B4-BE49-F238E27FC236}">
                <a16:creationId xmlns:a16="http://schemas.microsoft.com/office/drawing/2014/main" id="{F7659EA2-B63C-48D4-8AF6-6332C9BBD65B}"/>
              </a:ext>
            </a:extLst>
          </p:cNvPr>
          <p:cNvSpPr/>
          <p:nvPr/>
        </p:nvSpPr>
        <p:spPr>
          <a:xfrm rot="16200000">
            <a:off x="772755" y="1806018"/>
            <a:ext cx="1349310" cy="2078584"/>
          </a:xfrm>
          <a:prstGeom prst="accentCallout1">
            <a:avLst>
              <a:gd name="adj1" fmla="val 51081"/>
              <a:gd name="adj2" fmla="val -6700"/>
              <a:gd name="adj3" fmla="val 24017"/>
              <a:gd name="adj4" fmla="val -2608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63F772-190F-44B5-8993-73BBB7098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2894" y="4209811"/>
            <a:ext cx="2220520" cy="2094749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595D7BD-90F0-47F8-97F4-2F2DF0C53327}"/>
              </a:ext>
            </a:extLst>
          </p:cNvPr>
          <p:cNvCxnSpPr/>
          <p:nvPr/>
        </p:nvCxnSpPr>
        <p:spPr>
          <a:xfrm>
            <a:off x="810380" y="3907615"/>
            <a:ext cx="1068226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9093CF80-AD65-48E5-B687-11EFE91D2CD8}"/>
              </a:ext>
            </a:extLst>
          </p:cNvPr>
          <p:cNvSpPr/>
          <p:nvPr/>
        </p:nvSpPr>
        <p:spPr>
          <a:xfrm>
            <a:off x="779022" y="3759915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DE7567F-4B86-43B2-9315-CCDF5AA488F5}"/>
              </a:ext>
            </a:extLst>
          </p:cNvPr>
          <p:cNvSpPr/>
          <p:nvPr/>
        </p:nvSpPr>
        <p:spPr>
          <a:xfrm>
            <a:off x="111613" y="2232061"/>
            <a:ext cx="2448913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24 сентября 1920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Создана организация </a:t>
            </a:r>
            <a:r>
              <a:rPr lang="ru-RU" b="1" dirty="0"/>
              <a:t>Коммунистический Союз Молодежи Белоруссии </a:t>
            </a:r>
            <a:r>
              <a:rPr lang="ru-RU" dirty="0"/>
              <a:t>(КСМБ).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50E178E-C13F-41DD-851C-4C4637E395DB}"/>
              </a:ext>
            </a:extLst>
          </p:cNvPr>
          <p:cNvSpPr/>
          <p:nvPr/>
        </p:nvSpPr>
        <p:spPr>
          <a:xfrm>
            <a:off x="5613061" y="3809934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12A2CC82-4AA8-4669-8A2A-78F9CD8C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2" y="1656414"/>
            <a:ext cx="543317" cy="6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121B69-3599-4622-8C37-575C55AC695C}"/>
              </a:ext>
            </a:extLst>
          </p:cNvPr>
          <p:cNvSpPr/>
          <p:nvPr/>
        </p:nvSpPr>
        <p:spPr>
          <a:xfrm>
            <a:off x="7223402" y="4464010"/>
            <a:ext cx="2391902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20—21 мая 1997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Создана организация </a:t>
            </a:r>
            <a:r>
              <a:rPr lang="ru-RU" b="1" dirty="0"/>
              <a:t>Белорусский патриотический союз молодежи </a:t>
            </a:r>
            <a:r>
              <a:rPr lang="ru-RU" dirty="0"/>
              <a:t>(БПСМ).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2976607-974D-4FB9-9740-384D92AD6573}"/>
              </a:ext>
            </a:extLst>
          </p:cNvPr>
          <p:cNvSpPr/>
          <p:nvPr/>
        </p:nvSpPr>
        <p:spPr>
          <a:xfrm>
            <a:off x="7030355" y="3776857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53297C2-5038-4FCE-8745-267AA3ABF6D4}"/>
              </a:ext>
            </a:extLst>
          </p:cNvPr>
          <p:cNvSpPr/>
          <p:nvPr/>
        </p:nvSpPr>
        <p:spPr>
          <a:xfrm>
            <a:off x="10532697" y="3783599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DFD9950-102C-4BDA-BA6F-0AF0939B3285}"/>
              </a:ext>
            </a:extLst>
          </p:cNvPr>
          <p:cNvSpPr/>
          <p:nvPr/>
        </p:nvSpPr>
        <p:spPr>
          <a:xfrm>
            <a:off x="8421028" y="1888403"/>
            <a:ext cx="3813324" cy="155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6 сентября 2002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принято решение об объединении БСМ и БПСМ в единую организацию </a:t>
            </a:r>
            <a:r>
              <a:rPr lang="ru-RU" b="1" dirty="0"/>
              <a:t>— Общественное объединение «Белорусский республиканский союз молодежи» </a:t>
            </a:r>
            <a:r>
              <a:rPr lang="ru-RU" dirty="0"/>
              <a:t>(ОО «БРСМ»).</a:t>
            </a:r>
          </a:p>
        </p:txBody>
      </p:sp>
      <p:sp>
        <p:nvSpPr>
          <p:cNvPr id="37" name="Выноска: линия с чертой 36">
            <a:extLst>
              <a:ext uri="{FF2B5EF4-FFF2-40B4-BE49-F238E27FC236}">
                <a16:creationId xmlns:a16="http://schemas.microsoft.com/office/drawing/2014/main" id="{D35A3944-E71C-4DE2-A56F-CCD978A71D5C}"/>
              </a:ext>
            </a:extLst>
          </p:cNvPr>
          <p:cNvSpPr/>
          <p:nvPr/>
        </p:nvSpPr>
        <p:spPr>
          <a:xfrm rot="5400000" flipV="1">
            <a:off x="1728054" y="3666649"/>
            <a:ext cx="1349310" cy="2743197"/>
          </a:xfrm>
          <a:prstGeom prst="accentCallout1">
            <a:avLst>
              <a:gd name="adj1" fmla="val 37426"/>
              <a:gd name="adj2" fmla="val -5067"/>
              <a:gd name="adj3" fmla="val 52932"/>
              <a:gd name="adj4" fmla="val -30169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B4454EA-7092-472D-83DE-62B774971851}"/>
              </a:ext>
            </a:extLst>
          </p:cNvPr>
          <p:cNvSpPr/>
          <p:nvPr/>
        </p:nvSpPr>
        <p:spPr>
          <a:xfrm>
            <a:off x="2342371" y="3803501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носка: линия с чертой 39">
            <a:extLst>
              <a:ext uri="{FF2B5EF4-FFF2-40B4-BE49-F238E27FC236}">
                <a16:creationId xmlns:a16="http://schemas.microsoft.com/office/drawing/2014/main" id="{19057A70-7E79-4F18-8286-84B45869D795}"/>
              </a:ext>
            </a:extLst>
          </p:cNvPr>
          <p:cNvSpPr/>
          <p:nvPr/>
        </p:nvSpPr>
        <p:spPr>
          <a:xfrm rot="16200000">
            <a:off x="3463585" y="1861468"/>
            <a:ext cx="1349310" cy="1901818"/>
          </a:xfrm>
          <a:prstGeom prst="accentCallout1">
            <a:avLst>
              <a:gd name="adj1" fmla="val 34159"/>
              <a:gd name="adj2" fmla="val -8332"/>
              <a:gd name="adj3" fmla="val 50271"/>
              <a:gd name="adj4" fmla="val -2853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B59F2F-B20F-48E6-8759-07B19CBF06A8}"/>
              </a:ext>
            </a:extLst>
          </p:cNvPr>
          <p:cNvSpPr/>
          <p:nvPr/>
        </p:nvSpPr>
        <p:spPr>
          <a:xfrm>
            <a:off x="639436" y="4381653"/>
            <a:ext cx="3252911" cy="155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Июнь 1924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Организации было присвоено имя В.И. Ленина — </a:t>
            </a:r>
            <a:r>
              <a:rPr lang="ru-RU" b="1" dirty="0"/>
              <a:t>Ленинский Коммунистический Союз Молодежи Белоруссии </a:t>
            </a:r>
            <a:r>
              <a:rPr lang="ru-RU" dirty="0"/>
              <a:t>(ЛКСМБ).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F19AB7D-1540-4F25-BEF2-D55148269EC9}"/>
              </a:ext>
            </a:extLst>
          </p:cNvPr>
          <p:cNvSpPr/>
          <p:nvPr/>
        </p:nvSpPr>
        <p:spPr>
          <a:xfrm>
            <a:off x="2874522" y="1799400"/>
            <a:ext cx="2263794" cy="178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1945 год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За мужество, самоотверженность и героизм ЛКСМБ награжден </a:t>
            </a:r>
            <a:r>
              <a:rPr lang="ru-RU" i="1" dirty="0"/>
              <a:t>орденом боевого Красного Знамени</a:t>
            </a:r>
            <a:r>
              <a:rPr lang="ru-RU" dirty="0"/>
              <a:t>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25D2641-C7DF-41B1-BAF9-9AECFF9AD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2422" y="2279862"/>
            <a:ext cx="1016623" cy="1016623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CB00034E-A12D-4496-B0E1-DC28AA3486E1}"/>
              </a:ext>
            </a:extLst>
          </p:cNvPr>
          <p:cNvSpPr/>
          <p:nvPr/>
        </p:nvSpPr>
        <p:spPr>
          <a:xfrm>
            <a:off x="4045409" y="3790170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0BCFB3E-63F9-46F7-802D-15E0D10500DC}"/>
              </a:ext>
            </a:extLst>
          </p:cNvPr>
          <p:cNvSpPr/>
          <p:nvPr/>
        </p:nvSpPr>
        <p:spPr>
          <a:xfrm>
            <a:off x="4293811" y="4387963"/>
            <a:ext cx="2528126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1970 год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За большую работу по воспитанию молодежи ЛКСМБ награжден </a:t>
            </a:r>
            <a:r>
              <a:rPr lang="ru-RU" i="1" dirty="0"/>
              <a:t>орденом Ленина</a:t>
            </a:r>
            <a:r>
              <a:rPr lang="ru-RU" dirty="0"/>
              <a:t>.</a:t>
            </a: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7D837FB6-6387-4B05-8216-FBD4BF8E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68" y="5712903"/>
            <a:ext cx="959850" cy="9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E6FF23C-6EFA-43BC-B9FB-2C8CED7DCCBA}"/>
              </a:ext>
            </a:extLst>
          </p:cNvPr>
          <p:cNvSpPr/>
          <p:nvPr/>
        </p:nvSpPr>
        <p:spPr>
          <a:xfrm>
            <a:off x="6096000" y="2157996"/>
            <a:ext cx="2525336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Февраль 1995 года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dirty="0"/>
              <a:t>Организация переименована в </a:t>
            </a:r>
            <a:r>
              <a:rPr lang="ru-RU" b="1" dirty="0"/>
              <a:t>Белорусский союз молодежи </a:t>
            </a:r>
            <a:r>
              <a:rPr lang="ru-RU" dirty="0"/>
              <a:t>(БСМ).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A4E7F3E-572E-4330-BFAF-73A46EFB2C04}"/>
              </a:ext>
            </a:extLst>
          </p:cNvPr>
          <p:cNvSpPr/>
          <p:nvPr/>
        </p:nvSpPr>
        <p:spPr>
          <a:xfrm>
            <a:off x="8569881" y="3809934"/>
            <a:ext cx="234889" cy="2348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43051"/>
            <a:ext cx="12192000" cy="522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441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цели и задачи стоят перед ОО «БРСМ»?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9" y="809856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866553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866553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id="{7FFCEA53-A3B7-4365-A18B-06F6423AF003}"/>
              </a:ext>
            </a:extLst>
          </p:cNvPr>
          <p:cNvSpPr/>
          <p:nvPr/>
        </p:nvSpPr>
        <p:spPr>
          <a:xfrm>
            <a:off x="944881" y="3593206"/>
            <a:ext cx="4810994" cy="107560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содействие развитию </a:t>
            </a:r>
            <a:r>
              <a:rPr lang="ru-RU" sz="1600" dirty="0">
                <a:cs typeface="Gotham Pro Regular" panose="02000503040000020004" pitchFamily="2" charset="0"/>
              </a:rPr>
              <a:t>в Республике Беларусь гражданского общества, основанного на патриотических и духовно-нравственных ценностях белорусского народа</a:t>
            </a: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842445FE-88A5-444A-96F8-AA3AFF5D4FAC}"/>
              </a:ext>
            </a:extLst>
          </p:cNvPr>
          <p:cNvSpPr/>
          <p:nvPr/>
        </p:nvSpPr>
        <p:spPr>
          <a:xfrm>
            <a:off x="944880" y="1598616"/>
            <a:ext cx="4810995" cy="651510"/>
          </a:xfrm>
          <a:prstGeom prst="roundRect">
            <a:avLst>
              <a:gd name="adj" fmla="val 7755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cs typeface="Gotham Pro Regular" panose="02000503040000020004" pitchFamily="2" charset="0"/>
              </a:rPr>
              <a:t>Цели ОО «БРСМ»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1">
            <a:extLst>
              <a:ext uri="{FF2B5EF4-FFF2-40B4-BE49-F238E27FC236}">
                <a16:creationId xmlns:a16="http://schemas.microsoft.com/office/drawing/2014/main" id="{5760A807-AE49-4AE0-AD26-E22C247E25E6}"/>
              </a:ext>
            </a:extLst>
          </p:cNvPr>
          <p:cNvSpPr/>
          <p:nvPr/>
        </p:nvSpPr>
        <p:spPr>
          <a:xfrm>
            <a:off x="6617970" y="1598616"/>
            <a:ext cx="4869179" cy="651510"/>
          </a:xfrm>
          <a:prstGeom prst="roundRect">
            <a:avLst>
              <a:gd name="adj" fmla="val 7755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cs typeface="Gotham Pro Regular" panose="02000503040000020004" pitchFamily="2" charset="0"/>
              </a:rPr>
              <a:t>Задачи ОО «БРСМ»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1">
            <a:extLst>
              <a:ext uri="{FF2B5EF4-FFF2-40B4-BE49-F238E27FC236}">
                <a16:creationId xmlns:a16="http://schemas.microsoft.com/office/drawing/2014/main" id="{9A9B1B3F-E8C5-4E75-86E5-258B11521788}"/>
              </a:ext>
            </a:extLst>
          </p:cNvPr>
          <p:cNvSpPr/>
          <p:nvPr/>
        </p:nvSpPr>
        <p:spPr>
          <a:xfrm>
            <a:off x="6617972" y="2474091"/>
            <a:ext cx="4869178" cy="107560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содействие разработке </a:t>
            </a:r>
            <a:r>
              <a:rPr lang="ru-RU" sz="1600" dirty="0">
                <a:cs typeface="Gotham Pro Regular" panose="02000503040000020004" pitchFamily="2" charset="0"/>
              </a:rPr>
              <a:t>в установленном порядке юридических и социально-экономических гарантий прав молодежи, уравнивающих ее возможности с другими социальными группами</a:t>
            </a:r>
          </a:p>
        </p:txBody>
      </p:sp>
      <p:sp>
        <p:nvSpPr>
          <p:cNvPr id="29" name="Прямоугольник: скругленные углы 1">
            <a:extLst>
              <a:ext uri="{FF2B5EF4-FFF2-40B4-BE49-F238E27FC236}">
                <a16:creationId xmlns:a16="http://schemas.microsoft.com/office/drawing/2014/main" id="{7519B9CB-1FFF-482E-A086-F0EFD093362C}"/>
              </a:ext>
            </a:extLst>
          </p:cNvPr>
          <p:cNvSpPr/>
          <p:nvPr/>
        </p:nvSpPr>
        <p:spPr>
          <a:xfrm>
            <a:off x="6635838" y="3773660"/>
            <a:ext cx="4869179" cy="107560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поддержка инициатив</a:t>
            </a:r>
            <a:r>
              <a:rPr lang="ru-RU" sz="1600" dirty="0">
                <a:cs typeface="Gotham Pro Regular" panose="02000503040000020004" pitchFamily="2" charset="0"/>
              </a:rPr>
              <a:t>, направленных на интеллектуальное, духовное, физическое развитие молодежи, а также на создание условий для развития предпринимательской деятельности</a:t>
            </a:r>
          </a:p>
        </p:txBody>
      </p:sp>
      <p:sp>
        <p:nvSpPr>
          <p:cNvPr id="30" name="Прямоугольник: скругленные углы 1">
            <a:extLst>
              <a:ext uri="{FF2B5EF4-FFF2-40B4-BE49-F238E27FC236}">
                <a16:creationId xmlns:a16="http://schemas.microsoft.com/office/drawing/2014/main" id="{1D87426D-F08F-4E5F-8EE9-46061E092E97}"/>
              </a:ext>
            </a:extLst>
          </p:cNvPr>
          <p:cNvSpPr/>
          <p:nvPr/>
        </p:nvSpPr>
        <p:spPr>
          <a:xfrm>
            <a:off x="6635838" y="5039234"/>
            <a:ext cx="4851312" cy="68719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участие </a:t>
            </a:r>
            <a:r>
              <a:rPr lang="ru-RU" sz="1600" dirty="0">
                <a:cs typeface="Gotham Pro Regular" panose="02000503040000020004" pitchFamily="2" charset="0"/>
              </a:rPr>
              <a:t>в</a:t>
            </a:r>
            <a:r>
              <a:rPr lang="ru-RU" sz="1600" b="1" dirty="0">
                <a:cs typeface="Gotham Pro Regular" panose="02000503040000020004" pitchFamily="2" charset="0"/>
              </a:rPr>
              <a:t> </a:t>
            </a:r>
            <a:r>
              <a:rPr lang="ru-RU" sz="1600" dirty="0">
                <a:cs typeface="Gotham Pro Regular" panose="02000503040000020004" pitchFamily="2" charset="0"/>
              </a:rPr>
              <a:t>установленном порядке </a:t>
            </a:r>
            <a:r>
              <a:rPr lang="ru-RU" sz="1600" b="1" dirty="0">
                <a:cs typeface="Gotham Pro Regular" panose="02000503040000020004" pitchFamily="2" charset="0"/>
              </a:rPr>
              <a:t>в разработке </a:t>
            </a:r>
            <a:r>
              <a:rPr lang="ru-RU" sz="1600" dirty="0">
                <a:cs typeface="Gotham Pro Regular" panose="02000503040000020004" pitchFamily="2" charset="0"/>
              </a:rPr>
              <a:t>молодежных программ</a:t>
            </a:r>
          </a:p>
        </p:txBody>
      </p:sp>
      <p:sp>
        <p:nvSpPr>
          <p:cNvPr id="31" name="Прямоугольник: скругленные углы 1">
            <a:extLst>
              <a:ext uri="{FF2B5EF4-FFF2-40B4-BE49-F238E27FC236}">
                <a16:creationId xmlns:a16="http://schemas.microsoft.com/office/drawing/2014/main" id="{2E91D94E-1EF8-48F5-9920-F865158C67FC}"/>
              </a:ext>
            </a:extLst>
          </p:cNvPr>
          <p:cNvSpPr/>
          <p:nvPr/>
        </p:nvSpPr>
        <p:spPr>
          <a:xfrm>
            <a:off x="6616497" y="5906402"/>
            <a:ext cx="4851311" cy="61389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воспитание </a:t>
            </a:r>
            <a:r>
              <a:rPr lang="ru-RU" sz="1600" dirty="0">
                <a:cs typeface="Gotham Pro Regular" panose="02000503040000020004" pitchFamily="2" charset="0"/>
              </a:rPr>
              <a:t>у членов ОО «БРСМ» </a:t>
            </a:r>
            <a:r>
              <a:rPr lang="ru-RU" sz="1600" b="1" dirty="0">
                <a:cs typeface="Gotham Pro Regular" panose="02000503040000020004" pitchFamily="2" charset="0"/>
              </a:rPr>
              <a:t>патриотизма </a:t>
            </a:r>
            <a:r>
              <a:rPr lang="ru-RU" sz="1600" dirty="0">
                <a:cs typeface="Gotham Pro Regular" panose="02000503040000020004" pitchFamily="2" charset="0"/>
              </a:rPr>
              <a:t>как важнейшей духовной и социальной ценности</a:t>
            </a:r>
          </a:p>
        </p:txBody>
      </p:sp>
      <p:sp>
        <p:nvSpPr>
          <p:cNvPr id="32" name="Прямоугольник: скругленные углы 1">
            <a:extLst>
              <a:ext uri="{FF2B5EF4-FFF2-40B4-BE49-F238E27FC236}">
                <a16:creationId xmlns:a16="http://schemas.microsoft.com/office/drawing/2014/main" id="{0B4CD6F7-9B06-4122-9B64-D6DBAAE666E2}"/>
              </a:ext>
            </a:extLst>
          </p:cNvPr>
          <p:cNvSpPr/>
          <p:nvPr/>
        </p:nvSpPr>
        <p:spPr>
          <a:xfrm>
            <a:off x="944881" y="2470671"/>
            <a:ext cx="4810994" cy="830190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1600" b="1" dirty="0">
                <a:cs typeface="Gotham Pro Regular" panose="02000503040000020004" pitchFamily="2" charset="0"/>
              </a:rPr>
              <a:t>создание условий </a:t>
            </a:r>
            <a:r>
              <a:rPr lang="ru-RU" sz="1600" dirty="0">
                <a:cs typeface="Gotham Pro Regular" panose="02000503040000020004" pitchFamily="2" charset="0"/>
              </a:rPr>
              <a:t>для всестороннего развития молодежи, раскрытия ее творческого потенциала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671074A-D423-4EC8-8E0C-6C9243049083}"/>
              </a:ext>
            </a:extLst>
          </p:cNvPr>
          <p:cNvGrpSpPr/>
          <p:nvPr/>
        </p:nvGrpSpPr>
        <p:grpSpPr>
          <a:xfrm>
            <a:off x="6204468" y="3107415"/>
            <a:ext cx="539504" cy="646331"/>
            <a:chOff x="6204468" y="3107415"/>
            <a:chExt cx="539504" cy="64633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4EC387B-496D-41E9-9B59-66210712D133}"/>
                </a:ext>
              </a:extLst>
            </p:cNvPr>
            <p:cNvSpPr/>
            <p:nvPr/>
          </p:nvSpPr>
          <p:spPr>
            <a:xfrm>
              <a:off x="6204468" y="3198714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6BAA2AC-814B-4FF0-A716-413144AF11F7}"/>
                </a:ext>
              </a:extLst>
            </p:cNvPr>
            <p:cNvSpPr/>
            <p:nvPr/>
          </p:nvSpPr>
          <p:spPr>
            <a:xfrm>
              <a:off x="6229911" y="3107415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07D820F-C024-4C2E-8AD5-B661000F07D4}"/>
              </a:ext>
            </a:extLst>
          </p:cNvPr>
          <p:cNvGrpSpPr/>
          <p:nvPr/>
        </p:nvGrpSpPr>
        <p:grpSpPr>
          <a:xfrm>
            <a:off x="6204468" y="4372989"/>
            <a:ext cx="540560" cy="646331"/>
            <a:chOff x="6204468" y="4372989"/>
            <a:chExt cx="540560" cy="646331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9435FE4-A9CA-4E97-B0ED-FA671FCF220F}"/>
                </a:ext>
              </a:extLst>
            </p:cNvPr>
            <p:cNvSpPr/>
            <p:nvPr/>
          </p:nvSpPr>
          <p:spPr>
            <a:xfrm>
              <a:off x="6204468" y="4472189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B8D02A3-D55E-48E1-ACB6-77D4AD93E26B}"/>
                </a:ext>
              </a:extLst>
            </p:cNvPr>
            <p:cNvSpPr/>
            <p:nvPr/>
          </p:nvSpPr>
          <p:spPr>
            <a:xfrm>
              <a:off x="6230967" y="4372989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D54636-15FB-4FE0-B07A-1524646BEEEC}"/>
              </a:ext>
            </a:extLst>
          </p:cNvPr>
          <p:cNvGrpSpPr/>
          <p:nvPr/>
        </p:nvGrpSpPr>
        <p:grpSpPr>
          <a:xfrm>
            <a:off x="6204468" y="5270069"/>
            <a:ext cx="543314" cy="646331"/>
            <a:chOff x="6204468" y="5270069"/>
            <a:chExt cx="543314" cy="646331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EC4D309-26C4-4FFB-B9E2-9518EC991DAD}"/>
                </a:ext>
              </a:extLst>
            </p:cNvPr>
            <p:cNvSpPr/>
            <p:nvPr/>
          </p:nvSpPr>
          <p:spPr>
            <a:xfrm>
              <a:off x="6204468" y="5373279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21599621-A131-467A-8F47-D22161E7EA9F}"/>
                </a:ext>
              </a:extLst>
            </p:cNvPr>
            <p:cNvSpPr/>
            <p:nvPr/>
          </p:nvSpPr>
          <p:spPr>
            <a:xfrm>
              <a:off x="6233721" y="5270069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A9596AD-7185-4EA5-AA4C-645AD9B0E4E3}"/>
              </a:ext>
            </a:extLst>
          </p:cNvPr>
          <p:cNvGrpSpPr/>
          <p:nvPr/>
        </p:nvGrpSpPr>
        <p:grpSpPr>
          <a:xfrm>
            <a:off x="6204468" y="6080389"/>
            <a:ext cx="539504" cy="646331"/>
            <a:chOff x="6204468" y="6080389"/>
            <a:chExt cx="539504" cy="646331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9FB089C-006B-42B5-A30F-0F5454D19F28}"/>
                </a:ext>
              </a:extLst>
            </p:cNvPr>
            <p:cNvSpPr/>
            <p:nvPr/>
          </p:nvSpPr>
          <p:spPr>
            <a:xfrm>
              <a:off x="6204468" y="6188795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B8F824A-DD60-42E4-A757-32DB56A649C7}"/>
                </a:ext>
              </a:extLst>
            </p:cNvPr>
            <p:cNvSpPr/>
            <p:nvPr/>
          </p:nvSpPr>
          <p:spPr>
            <a:xfrm>
              <a:off x="6229911" y="6080389"/>
              <a:ext cx="514061" cy="6463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0A3B7B1-1BE1-493C-99EC-33AC9527CDF4}"/>
              </a:ext>
            </a:extLst>
          </p:cNvPr>
          <p:cNvGrpSpPr/>
          <p:nvPr/>
        </p:nvGrpSpPr>
        <p:grpSpPr>
          <a:xfrm>
            <a:off x="520533" y="2854297"/>
            <a:ext cx="514061" cy="646331"/>
            <a:chOff x="520533" y="2854297"/>
            <a:chExt cx="514061" cy="646331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BAC5D43-06BB-477E-BCDA-031AE32D3D82}"/>
                </a:ext>
              </a:extLst>
            </p:cNvPr>
            <p:cNvSpPr/>
            <p:nvPr/>
          </p:nvSpPr>
          <p:spPr>
            <a:xfrm>
              <a:off x="543564" y="2943463"/>
              <a:ext cx="468000" cy="468000"/>
            </a:xfrm>
            <a:prstGeom prst="ellipse">
              <a:avLst/>
            </a:prstGeom>
            <a:solidFill>
              <a:srgbClr val="C00000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0EF48C46-A75C-47A4-AA95-10C9C87B25B2}"/>
                </a:ext>
              </a:extLst>
            </p:cNvPr>
            <p:cNvSpPr/>
            <p:nvPr/>
          </p:nvSpPr>
          <p:spPr>
            <a:xfrm>
              <a:off x="520533" y="2854297"/>
              <a:ext cx="514061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AF2015-C959-4210-A45B-313731C45CF9}"/>
              </a:ext>
            </a:extLst>
          </p:cNvPr>
          <p:cNvGrpSpPr/>
          <p:nvPr/>
        </p:nvGrpSpPr>
        <p:grpSpPr>
          <a:xfrm>
            <a:off x="521356" y="4228491"/>
            <a:ext cx="483210" cy="645609"/>
            <a:chOff x="521356" y="4228491"/>
            <a:chExt cx="483210" cy="64560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C3E5DCC0-41B7-4028-BE67-4C53B485E391}"/>
                </a:ext>
              </a:extLst>
            </p:cNvPr>
            <p:cNvSpPr/>
            <p:nvPr/>
          </p:nvSpPr>
          <p:spPr>
            <a:xfrm>
              <a:off x="521356" y="4317296"/>
              <a:ext cx="468000" cy="468000"/>
            </a:xfrm>
            <a:prstGeom prst="ellipse">
              <a:avLst/>
            </a:prstGeom>
            <a:solidFill>
              <a:srgbClr val="C00000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1568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B7EB5E2-45F0-4D9D-AF59-E2AB7A555F3C}"/>
                </a:ext>
              </a:extLst>
            </p:cNvPr>
            <p:cNvSpPr/>
            <p:nvPr/>
          </p:nvSpPr>
          <p:spPr>
            <a:xfrm>
              <a:off x="550562" y="4228491"/>
              <a:ext cx="454004" cy="6456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457200">
                <a:spcAft>
                  <a:spcPts val="120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380614"/>
            <a:ext cx="12192000" cy="547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возможности для самореализации предоставляет        ОО «БРСМ» своим членам?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40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59051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2488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6109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29943B-3B8F-4FFF-88D9-6BFA0DB61CDC}"/>
              </a:ext>
            </a:extLst>
          </p:cNvPr>
          <p:cNvSpPr txBox="1"/>
          <p:nvPr/>
        </p:nvSpPr>
        <p:spPr>
          <a:xfrm>
            <a:off x="488675" y="1981248"/>
            <a:ext cx="6648874" cy="2449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Сегодня общественное объединение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«Белорусский республиканский союз молодежи»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это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самая массовая молодежная организация Республики Беларусь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которая объединяет наиболее активных представителей нового поколения, тех, кто стремится приложить свои силы и способности, чтобы сделать интереснее, ярче, осмысленнее собственную жизнь и жизнь своих сверстников, а самое главное — строить процветающую Беларусь.</a:t>
            </a:r>
          </a:p>
        </p:txBody>
      </p:sp>
      <p:sp>
        <p:nvSpPr>
          <p:cNvPr id="2" name="AutoShape 4" descr="Гражданско-патриотическое воспитание">
            <a:extLst>
              <a:ext uri="{FF2B5EF4-FFF2-40B4-BE49-F238E27FC236}">
                <a16:creationId xmlns:a16="http://schemas.microsoft.com/office/drawing/2014/main" id="{D9530B0F-8832-431D-B995-0BC82A51A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99D3B-6160-4F3F-82DC-9E71B1949BCA}"/>
              </a:ext>
            </a:extLst>
          </p:cNvPr>
          <p:cNvSpPr txBox="1"/>
          <p:nvPr/>
        </p:nvSpPr>
        <p:spPr>
          <a:xfrm>
            <a:off x="2922490" y="4706118"/>
            <a:ext cx="4215059" cy="1402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ОО «БРСМ» стимулирует молодых людей занимать активную жизненную позицию и предоставляет юношам и девушкам широкий спектр возможностей.</a:t>
            </a:r>
          </a:p>
        </p:txBody>
      </p:sp>
      <p:pic>
        <p:nvPicPr>
          <p:cNvPr id="3074" name="Picture 2" descr="zLNjTYWDE1o">
            <a:extLst>
              <a:ext uri="{FF2B5EF4-FFF2-40B4-BE49-F238E27FC236}">
                <a16:creationId xmlns:a16="http://schemas.microsoft.com/office/drawing/2014/main" id="{E5C4745F-1D8F-446A-846F-DE95BE05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00" y="1878378"/>
            <a:ext cx="4595717" cy="45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329F5-57EC-45A5-A827-C8E9F6B86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352" y="4582005"/>
            <a:ext cx="1768438" cy="1739127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hlinkClick r:id="rId9" action="ppaction://hlinksldjump"/>
            <a:extLst>
              <a:ext uri="{FF2B5EF4-FFF2-40B4-BE49-F238E27FC236}">
                <a16:creationId xmlns:a16="http://schemas.microsoft.com/office/drawing/2014/main" id="{42A3FE87-238F-4E2F-8951-C01F89D30CC0}"/>
              </a:ext>
            </a:extLst>
          </p:cNvPr>
          <p:cNvSpPr/>
          <p:nvPr/>
        </p:nvSpPr>
        <p:spPr>
          <a:xfrm>
            <a:off x="7592485" y="5887200"/>
            <a:ext cx="4007553" cy="510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976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деятельности БРСМ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E1021A-2052-43D8-9970-31B9928736D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88" y="5883290"/>
            <a:ext cx="392087" cy="406712"/>
          </a:xfrm>
          <a:prstGeom prst="rect">
            <a:avLst/>
          </a:prstGeom>
        </p:spPr>
      </p:pic>
      <p:sp>
        <p:nvSpPr>
          <p:cNvPr id="23" name="скрыть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763102"/>
            <a:ext cx="12192000" cy="509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возможности для самореализации предоставляет        ОО «БРСМ» своим членам?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40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59051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2488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6109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29943B-3B8F-4FFF-88D9-6BFA0DB61CDC}"/>
              </a:ext>
            </a:extLst>
          </p:cNvPr>
          <p:cNvSpPr txBox="1"/>
          <p:nvPr/>
        </p:nvSpPr>
        <p:spPr>
          <a:xfrm>
            <a:off x="488675" y="1981248"/>
            <a:ext cx="6648874" cy="2449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Сегодня общественное объединение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«Белорусский республиканский союз молодежи»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 это 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самая массовая молодежная организация Республики Беларусь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которая объединяет наиболее активных представителей нового поколения, тех, кто стремится приложить свои силы и способности, чтобы сделать интереснее, ярче, осмысленнее собственную жизнь и жизнь своих сверстников, а самое главное — своими руками строить процветающую Беларусь.</a:t>
            </a:r>
          </a:p>
        </p:txBody>
      </p:sp>
      <p:sp>
        <p:nvSpPr>
          <p:cNvPr id="23" name="скрыть" hidden="1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903342"/>
            <a:ext cx="12192000" cy="49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Гражданско-патриотическое воспитание">
            <a:extLst>
              <a:ext uri="{FF2B5EF4-FFF2-40B4-BE49-F238E27FC236}">
                <a16:creationId xmlns:a16="http://schemas.microsoft.com/office/drawing/2014/main" id="{D9530B0F-8832-431D-B995-0BC82A51A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B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99D3B-6160-4F3F-82DC-9E71B1949BCA}"/>
              </a:ext>
            </a:extLst>
          </p:cNvPr>
          <p:cNvSpPr txBox="1"/>
          <p:nvPr/>
        </p:nvSpPr>
        <p:spPr>
          <a:xfrm>
            <a:off x="2922490" y="4706118"/>
            <a:ext cx="4215059" cy="14026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ОО «БРСМ» стимулирует молодых людей занимать активную жизненную позицию и предоставляет юношам и девушкам широкий спектр возможностей.</a:t>
            </a:r>
          </a:p>
        </p:txBody>
      </p:sp>
      <p:pic>
        <p:nvPicPr>
          <p:cNvPr id="3074" name="Picture 2" descr="zLNjTYWDE1o">
            <a:extLst>
              <a:ext uri="{FF2B5EF4-FFF2-40B4-BE49-F238E27FC236}">
                <a16:creationId xmlns:a16="http://schemas.microsoft.com/office/drawing/2014/main" id="{E5C4745F-1D8F-446A-846F-DE95BE05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00" y="1878378"/>
            <a:ext cx="4595717" cy="45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329F5-57EC-45A5-A827-C8E9F6B86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352" y="4582005"/>
            <a:ext cx="1768438" cy="1739127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42A3FE87-238F-4E2F-8951-C01F89D30CC0}"/>
              </a:ext>
            </a:extLst>
          </p:cNvPr>
          <p:cNvSpPr/>
          <p:nvPr/>
        </p:nvSpPr>
        <p:spPr>
          <a:xfrm>
            <a:off x="7592485" y="5887200"/>
            <a:ext cx="4007553" cy="5105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976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spc="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деятельности БРСМ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E1021A-2052-43D8-9970-31B9928736D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88" y="5883290"/>
            <a:ext cx="392087" cy="406712"/>
          </a:xfrm>
          <a:prstGeom prst="rect">
            <a:avLst/>
          </a:prstGeom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011A3B7-2850-41F7-A141-AFDD77D4691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702CC-CEF2-4237-827B-838846A92FD3}"/>
              </a:ext>
            </a:extLst>
          </p:cNvPr>
          <p:cNvSpPr/>
          <p:nvPr/>
        </p:nvSpPr>
        <p:spPr>
          <a:xfrm>
            <a:off x="811352" y="1236119"/>
            <a:ext cx="10784427" cy="52726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DC15B-60C6-43ED-8652-1A0CD56AC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802" y="1301297"/>
            <a:ext cx="10471846" cy="5142331"/>
          </a:xfrm>
          <a:prstGeom prst="rect">
            <a:avLst/>
          </a:prstGeom>
        </p:spPr>
      </p:pic>
      <p:pic>
        <p:nvPicPr>
          <p:cNvPr id="2050" name="Picture 2" descr="Белорусский республиканский союз молодёжи — Википедия">
            <a:extLst>
              <a:ext uri="{FF2B5EF4-FFF2-40B4-BE49-F238E27FC236}">
                <a16:creationId xmlns:a16="http://schemas.microsoft.com/office/drawing/2014/main" id="{DB8A16E1-CF4A-461F-8A50-C922E007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47" y="1161818"/>
            <a:ext cx="1066933" cy="975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для перехода">
            <a:hlinkClick r:id="rId13" action="ppaction://hlinksldjump"/>
            <a:extLst>
              <a:ext uri="{FF2B5EF4-FFF2-40B4-BE49-F238E27FC236}">
                <a16:creationId xmlns:a16="http://schemas.microsoft.com/office/drawing/2014/main" id="{2F291978-EED0-4B29-BBBF-8F0A82E12E4F}"/>
              </a:ext>
            </a:extLst>
          </p:cNvPr>
          <p:cNvSpPr/>
          <p:nvPr/>
        </p:nvSpPr>
        <p:spPr>
          <a:xfrm>
            <a:off x="-18187" y="-19369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0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661BB2-95B2-42B7-8495-BF08C8FCA789}"/>
              </a:ext>
            </a:extLst>
          </p:cNvPr>
          <p:cNvSpPr/>
          <p:nvPr/>
        </p:nvSpPr>
        <p:spPr>
          <a:xfrm>
            <a:off x="79475" y="0"/>
            <a:ext cx="1879272" cy="153657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04262" y="140165"/>
            <a:ext cx="8968637" cy="710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36000" bIns="36000" rtlCol="0">
            <a:no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программы существуют в БРСМ для поддержки молодежи?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40165"/>
            <a:ext cx="1879272" cy="710441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48519" y="1009347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75087" y="1011278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35854"/>
            <a:ext cx="514061" cy="514061"/>
          </a:xfrm>
          <a:prstGeom prst="rect">
            <a:avLst/>
          </a:prstGeom>
        </p:spPr>
      </p:pic>
      <p:sp>
        <p:nvSpPr>
          <p:cNvPr id="14" name="1">
            <a:hlinkClick r:id="" action="ppaction://noaction"/>
            <a:extLst>
              <a:ext uri="{FF2B5EF4-FFF2-40B4-BE49-F238E27FC236}">
                <a16:creationId xmlns:a16="http://schemas.microsoft.com/office/drawing/2014/main" id="{A04F1610-0A23-4162-8C5A-5F90337B3F1B}"/>
              </a:ext>
            </a:extLst>
          </p:cNvPr>
          <p:cNvSpPr txBox="1"/>
          <p:nvPr/>
        </p:nvSpPr>
        <p:spPr>
          <a:xfrm>
            <a:off x="4953439" y="1639221"/>
            <a:ext cx="5963346" cy="396000"/>
          </a:xfrm>
          <a:prstGeom prst="roundRect">
            <a:avLst/>
          </a:prstGeom>
          <a:solidFill>
            <a:srgbClr val="F55C3D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Стартап-тур. Интенсив для молодых предпринимателей</a:t>
            </a:r>
          </a:p>
        </p:txBody>
      </p:sp>
      <p:sp>
        <p:nvSpPr>
          <p:cNvPr id="16" name="4">
            <a:hlinkClick r:id="" action="ppaction://noaction"/>
            <a:extLst>
              <a:ext uri="{FF2B5EF4-FFF2-40B4-BE49-F238E27FC236}">
                <a16:creationId xmlns:a16="http://schemas.microsoft.com/office/drawing/2014/main" id="{21EC187C-7843-4081-9FCA-0E22004B48BD}"/>
              </a:ext>
            </a:extLst>
          </p:cNvPr>
          <p:cNvSpPr txBox="1"/>
          <p:nvPr/>
        </p:nvSpPr>
        <p:spPr>
          <a:xfrm>
            <a:off x="5885582" y="3549087"/>
            <a:ext cx="4675728" cy="396000"/>
          </a:xfrm>
          <a:prstGeom prst="roundRect">
            <a:avLst/>
          </a:prstGeom>
          <a:solidFill>
            <a:srgbClr val="C55A1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Властелин села</a:t>
            </a:r>
          </a:p>
        </p:txBody>
      </p:sp>
      <p:sp>
        <p:nvSpPr>
          <p:cNvPr id="17" name="5">
            <a:hlinkClick r:id="" action="ppaction://noaction"/>
            <a:extLst>
              <a:ext uri="{FF2B5EF4-FFF2-40B4-BE49-F238E27FC236}">
                <a16:creationId xmlns:a16="http://schemas.microsoft.com/office/drawing/2014/main" id="{A8B02CAC-F976-4C5B-BF5A-0DACAF6FDCD6}"/>
              </a:ext>
            </a:extLst>
          </p:cNvPr>
          <p:cNvSpPr txBox="1"/>
          <p:nvPr/>
        </p:nvSpPr>
        <p:spPr>
          <a:xfrm>
            <a:off x="5893678" y="4185709"/>
            <a:ext cx="4675728" cy="396000"/>
          </a:xfrm>
          <a:prstGeom prst="roundRect">
            <a:avLst/>
          </a:prstGeom>
          <a:solidFill>
            <a:srgbClr val="FFC000">
              <a:lumMod val="75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БРСМ: сила в команде</a:t>
            </a:r>
          </a:p>
        </p:txBody>
      </p:sp>
      <p:sp>
        <p:nvSpPr>
          <p:cNvPr id="21" name="3">
            <a:hlinkClick r:id="" action="ppaction://noaction"/>
            <a:extLst>
              <a:ext uri="{FF2B5EF4-FFF2-40B4-BE49-F238E27FC236}">
                <a16:creationId xmlns:a16="http://schemas.microsoft.com/office/drawing/2014/main" id="{DC4AB191-67EE-4BA3-930A-B4444DFD2BF1}"/>
              </a:ext>
            </a:extLst>
          </p:cNvPr>
          <p:cNvSpPr txBox="1"/>
          <p:nvPr/>
        </p:nvSpPr>
        <p:spPr>
          <a:xfrm>
            <a:off x="5828023" y="2912465"/>
            <a:ext cx="4675728" cy="396000"/>
          </a:xfrm>
          <a:prstGeom prst="roundRect">
            <a:avLst/>
          </a:prstGeom>
          <a:solidFill>
            <a:srgbClr val="00B050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Молодежь за урожай!</a:t>
            </a:r>
          </a:p>
        </p:txBody>
      </p:sp>
      <p:sp>
        <p:nvSpPr>
          <p:cNvPr id="24" name="2">
            <a:hlinkClick r:id="" action="ppaction://noaction"/>
            <a:extLst>
              <a:ext uri="{FF2B5EF4-FFF2-40B4-BE49-F238E27FC236}">
                <a16:creationId xmlns:a16="http://schemas.microsoft.com/office/drawing/2014/main" id="{EB14B2A5-F2AC-437A-BD15-9AA99AAE1003}"/>
              </a:ext>
            </a:extLst>
          </p:cNvPr>
          <p:cNvSpPr/>
          <p:nvPr/>
        </p:nvSpPr>
        <p:spPr>
          <a:xfrm>
            <a:off x="5470266" y="2275843"/>
            <a:ext cx="4726915" cy="396000"/>
          </a:xfrm>
          <a:prstGeom prst="roundRect">
            <a:avLst/>
          </a:prstGeom>
          <a:solidFill>
            <a:srgbClr val="70AD47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lvl="0" algn="ctr" defTabSz="914400"/>
            <a:r>
              <a:rPr lang="ru-RU" b="1" kern="0" dirty="0">
                <a:solidFill>
                  <a:prstClr val="white"/>
                </a:solidFill>
              </a:rPr>
              <a:t>100 идей для Беларуси</a:t>
            </a:r>
          </a:p>
        </p:txBody>
      </p:sp>
      <p:sp>
        <p:nvSpPr>
          <p:cNvPr id="25" name="6">
            <a:hlinkClick r:id="" action="ppaction://noaction"/>
            <a:extLst>
              <a:ext uri="{FF2B5EF4-FFF2-40B4-BE49-F238E27FC236}">
                <a16:creationId xmlns:a16="http://schemas.microsoft.com/office/drawing/2014/main" id="{6052786B-A880-42CA-982B-E36EF15FF975}"/>
              </a:ext>
            </a:extLst>
          </p:cNvPr>
          <p:cNvSpPr txBox="1"/>
          <p:nvPr/>
        </p:nvSpPr>
        <p:spPr>
          <a:xfrm>
            <a:off x="5770422" y="4822331"/>
            <a:ext cx="4426759" cy="396000"/>
          </a:xfrm>
          <a:prstGeom prst="roundRect">
            <a:avLst/>
          </a:prstGeom>
          <a:solidFill>
            <a:srgbClr val="00A7FA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Королева Студенчества</a:t>
            </a:r>
          </a:p>
        </p:txBody>
      </p:sp>
      <p:sp>
        <p:nvSpPr>
          <p:cNvPr id="26" name="7">
            <a:hlinkClick r:id="" action="ppaction://noaction"/>
            <a:extLst>
              <a:ext uri="{FF2B5EF4-FFF2-40B4-BE49-F238E27FC236}">
                <a16:creationId xmlns:a16="http://schemas.microsoft.com/office/drawing/2014/main" id="{E8683190-02F9-4C8E-A8AF-08DBBDA3351B}"/>
              </a:ext>
            </a:extLst>
          </p:cNvPr>
          <p:cNvSpPr txBox="1"/>
          <p:nvPr/>
        </p:nvSpPr>
        <p:spPr>
          <a:xfrm>
            <a:off x="5420507" y="5458953"/>
            <a:ext cx="4675728" cy="4320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0" dirty="0">
                <a:solidFill>
                  <a:prstClr val="white"/>
                </a:solidFill>
              </a:rPr>
              <a:t>Студент года</a:t>
            </a:r>
          </a:p>
        </p:txBody>
      </p:sp>
      <p:sp>
        <p:nvSpPr>
          <p:cNvPr id="27" name="8">
            <a:hlinkClick r:id="" action="ppaction://noaction"/>
            <a:extLst>
              <a:ext uri="{FF2B5EF4-FFF2-40B4-BE49-F238E27FC236}">
                <a16:creationId xmlns:a16="http://schemas.microsoft.com/office/drawing/2014/main" id="{3EC685A7-4431-4E35-AC69-0615A8D8A3C2}"/>
              </a:ext>
            </a:extLst>
          </p:cNvPr>
          <p:cNvSpPr txBox="1"/>
          <p:nvPr/>
        </p:nvSpPr>
        <p:spPr>
          <a:xfrm>
            <a:off x="4850438" y="6131573"/>
            <a:ext cx="6131131" cy="540000"/>
          </a:xfrm>
          <a:prstGeom prst="roundRect">
            <a:avLst/>
          </a:prstGeom>
          <a:solidFill>
            <a:srgbClr val="4472C4">
              <a:lumMod val="50000"/>
            </a:srgb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80000"/>
              </a:lnSpc>
              <a:spcBef>
                <a:spcPct val="0"/>
              </a:spcBef>
            </a:pPr>
            <a:r>
              <a:rPr lang="ru-RU" sz="1600" b="1" kern="0" dirty="0">
                <a:solidFill>
                  <a:prstClr val="white"/>
                </a:solidFill>
              </a:rPr>
              <a:t>День молодежи на Международном фестивале искусств «Славянский базар в Витебске»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F314943-2733-4471-B2EF-8F7A98BBD032}"/>
              </a:ext>
            </a:extLst>
          </p:cNvPr>
          <p:cNvCxnSpPr>
            <a:cxnSpLocks/>
            <a:stCxn id="76" idx="6"/>
            <a:endCxn id="14" idx="1"/>
          </p:cNvCxnSpPr>
          <p:nvPr/>
        </p:nvCxnSpPr>
        <p:spPr>
          <a:xfrm flipV="1">
            <a:off x="948314" y="1837221"/>
            <a:ext cx="4005125" cy="2135160"/>
          </a:xfrm>
          <a:prstGeom prst="straightConnector1">
            <a:avLst/>
          </a:prstGeom>
          <a:noFill/>
          <a:ln w="57150" cap="flat" cmpd="sng" algn="ctr">
            <a:solidFill>
              <a:srgbClr val="F55C3D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15BFC11-F0BB-4E49-9FAD-0B988026BD9C}"/>
              </a:ext>
            </a:extLst>
          </p:cNvPr>
          <p:cNvCxnSpPr>
            <a:cxnSpLocks/>
            <a:stCxn id="76" idx="6"/>
            <a:endCxn id="16" idx="1"/>
          </p:cNvCxnSpPr>
          <p:nvPr/>
        </p:nvCxnSpPr>
        <p:spPr>
          <a:xfrm flipV="1">
            <a:off x="948314" y="3747087"/>
            <a:ext cx="4937268" cy="225294"/>
          </a:xfrm>
          <a:prstGeom prst="straightConnector1">
            <a:avLst/>
          </a:prstGeom>
          <a:noFill/>
          <a:ln w="57150" cap="flat" cmpd="sng" algn="ctr">
            <a:solidFill>
              <a:srgbClr val="C55A1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8E516BF-FE32-4B4E-8637-A567B6A2D8A7}"/>
              </a:ext>
            </a:extLst>
          </p:cNvPr>
          <p:cNvCxnSpPr>
            <a:cxnSpLocks/>
            <a:stCxn id="76" idx="6"/>
            <a:endCxn id="17" idx="1"/>
          </p:cNvCxnSpPr>
          <p:nvPr/>
        </p:nvCxnSpPr>
        <p:spPr>
          <a:xfrm>
            <a:off x="948314" y="3972381"/>
            <a:ext cx="4945364" cy="411328"/>
          </a:xfrm>
          <a:prstGeom prst="straightConnector1">
            <a:avLst/>
          </a:prstGeom>
          <a:noFill/>
          <a:ln w="57150" cap="flat" cmpd="sng" algn="ctr">
            <a:solidFill>
              <a:srgbClr val="BF9000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145BD8E-7333-4544-8935-EC41DA81FFCB}"/>
              </a:ext>
            </a:extLst>
          </p:cNvPr>
          <p:cNvCxnSpPr>
            <a:cxnSpLocks/>
            <a:stCxn id="76" idx="6"/>
            <a:endCxn id="21" idx="1"/>
          </p:cNvCxnSpPr>
          <p:nvPr/>
        </p:nvCxnSpPr>
        <p:spPr>
          <a:xfrm flipV="1">
            <a:off x="948314" y="3110465"/>
            <a:ext cx="4879709" cy="861916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B601E8B-7B79-4D49-83A0-1668A264F5BC}"/>
              </a:ext>
            </a:extLst>
          </p:cNvPr>
          <p:cNvCxnSpPr>
            <a:cxnSpLocks/>
            <a:stCxn id="76" idx="6"/>
            <a:endCxn id="24" idx="1"/>
          </p:cNvCxnSpPr>
          <p:nvPr/>
        </p:nvCxnSpPr>
        <p:spPr>
          <a:xfrm flipV="1">
            <a:off x="948314" y="2473843"/>
            <a:ext cx="4521952" cy="1498538"/>
          </a:xfrm>
          <a:prstGeom prst="straightConnector1">
            <a:avLst/>
          </a:prstGeom>
          <a:noFill/>
          <a:ln w="57150" cap="flat" cmpd="sng" algn="ctr">
            <a:solidFill>
              <a:srgbClr val="548235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6CBF7EE-6333-4AF0-96A1-5016F9E43F58}"/>
              </a:ext>
            </a:extLst>
          </p:cNvPr>
          <p:cNvCxnSpPr>
            <a:cxnSpLocks/>
            <a:stCxn id="76" idx="6"/>
            <a:endCxn id="25" idx="1"/>
          </p:cNvCxnSpPr>
          <p:nvPr/>
        </p:nvCxnSpPr>
        <p:spPr>
          <a:xfrm>
            <a:off x="948314" y="3972381"/>
            <a:ext cx="4822108" cy="1047950"/>
          </a:xfrm>
          <a:prstGeom prst="straightConnector1">
            <a:avLst/>
          </a:prstGeom>
          <a:noFill/>
          <a:ln w="57150" cap="flat" cmpd="sng" algn="ctr">
            <a:solidFill>
              <a:srgbClr val="00A7F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3982C58-5E9C-47AB-9FEF-0FAD1C344484}"/>
              </a:ext>
            </a:extLst>
          </p:cNvPr>
          <p:cNvCxnSpPr>
            <a:cxnSpLocks/>
            <a:stCxn id="76" idx="6"/>
            <a:endCxn id="26" idx="1"/>
          </p:cNvCxnSpPr>
          <p:nvPr/>
        </p:nvCxnSpPr>
        <p:spPr>
          <a:xfrm>
            <a:off x="948314" y="3972381"/>
            <a:ext cx="4472193" cy="1702572"/>
          </a:xfrm>
          <a:prstGeom prst="straightConnector1">
            <a:avLst/>
          </a:prstGeom>
          <a:noFill/>
          <a:ln w="57150" cap="flat" cmpd="sng" algn="ctr">
            <a:solidFill>
              <a:srgbClr val="2E75B6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2C83B68-9EAD-43E9-9CAC-F177560599CE}"/>
              </a:ext>
            </a:extLst>
          </p:cNvPr>
          <p:cNvCxnSpPr>
            <a:cxnSpLocks/>
            <a:stCxn id="76" idx="6"/>
            <a:endCxn id="27" idx="1"/>
          </p:cNvCxnSpPr>
          <p:nvPr/>
        </p:nvCxnSpPr>
        <p:spPr>
          <a:xfrm>
            <a:off x="948314" y="3972381"/>
            <a:ext cx="3902124" cy="2429192"/>
          </a:xfrm>
          <a:prstGeom prst="straightConnector1">
            <a:avLst/>
          </a:prstGeom>
          <a:noFill/>
          <a:ln w="57150" cap="flat" cmpd="sng" algn="ctr">
            <a:solidFill>
              <a:srgbClr val="203864"/>
            </a:solidFill>
            <a:prstDash val="solid"/>
            <a:miter lim="800000"/>
            <a:tailEnd type="oval"/>
          </a:ln>
          <a:effectLst/>
        </p:spPr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5C6A53-BD5E-4655-A293-CE6FAAA651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70" y="1692971"/>
            <a:ext cx="363273" cy="3632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E8C3DB0-980C-4FE8-A388-8FB93DA0F8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14" y="2344953"/>
            <a:ext cx="363273" cy="36327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95C1973-EA5F-4E93-A209-8C6B1775DF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296" y="2963658"/>
            <a:ext cx="363273" cy="36327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A34328F-C7D6-40CA-86D7-C947DB2C84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97" y="3580818"/>
            <a:ext cx="363273" cy="36327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B2F33D-6D08-437E-AC2F-F85B5B6E8C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62" y="4206989"/>
            <a:ext cx="363273" cy="3632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BC98890-C5BC-490E-BE4D-C105A359DF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13" y="4963128"/>
            <a:ext cx="363273" cy="36327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E87527-192A-4A26-A312-C22240FA4F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33" y="5528424"/>
            <a:ext cx="363273" cy="36327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B7C750-C779-4044-B4E2-07E5A668C5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49" y="6299031"/>
            <a:ext cx="363273" cy="363273"/>
          </a:xfrm>
          <a:prstGeom prst="rect">
            <a:avLst/>
          </a:prstGeom>
        </p:spPr>
      </p:pic>
      <p:sp>
        <p:nvSpPr>
          <p:cNvPr id="76" name="Овал 75">
            <a:extLst>
              <a:ext uri="{FF2B5EF4-FFF2-40B4-BE49-F238E27FC236}">
                <a16:creationId xmlns:a16="http://schemas.microsoft.com/office/drawing/2014/main" id="{5E632A7F-6553-460E-9FDA-591B3864C3AE}"/>
              </a:ext>
            </a:extLst>
          </p:cNvPr>
          <p:cNvSpPr/>
          <p:nvPr/>
        </p:nvSpPr>
        <p:spPr>
          <a:xfrm>
            <a:off x="746002" y="3805481"/>
            <a:ext cx="202312" cy="333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C52287-2223-4A28-B0AD-494E18937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7" y="1608656"/>
            <a:ext cx="4734952" cy="4897566"/>
          </a:xfrm>
          <a:prstGeom prst="rect">
            <a:avLst/>
          </a:prstGeom>
        </p:spPr>
      </p:pic>
      <p:sp>
        <p:nvSpPr>
          <p:cNvPr id="96" name="8-2">
            <a:extLst>
              <a:ext uri="{FF2B5EF4-FFF2-40B4-BE49-F238E27FC236}">
                <a16:creationId xmlns:a16="http://schemas.microsoft.com/office/drawing/2014/main" id="{619B0DB8-346D-4774-9B1F-DD4CBA47C999}"/>
              </a:ext>
            </a:extLst>
          </p:cNvPr>
          <p:cNvSpPr/>
          <p:nvPr/>
        </p:nvSpPr>
        <p:spPr>
          <a:xfrm>
            <a:off x="174710" y="4609003"/>
            <a:ext cx="4945364" cy="206376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Ежегодно с 2004 года в июле Витебск проводится национальный фестиваль-конкурс молодежного творчества «</a:t>
            </a:r>
            <a:r>
              <a:rPr lang="ru-RU" b="1" dirty="0">
                <a:cs typeface="Gotham Pro Regular" panose="02000503040000020004" pitchFamily="2" charset="0"/>
              </a:rPr>
              <a:t>Огонь молодежных талантов</a:t>
            </a:r>
            <a:r>
              <a:rPr lang="ru-RU" dirty="0">
                <a:cs typeface="Gotham Pro Regular" panose="02000503040000020004" pitchFamily="2" charset="0"/>
              </a:rPr>
              <a:t>», в котором юные артисты со всей Беларуси демонстрируют свои таланты в трех конкурсах: «</a:t>
            </a:r>
            <a:r>
              <a:rPr lang="ru-RU" i="1" dirty="0">
                <a:cs typeface="Gotham Pro Regular" panose="02000503040000020004" pitchFamily="2" charset="0"/>
              </a:rPr>
              <a:t>Огонь танца</a:t>
            </a:r>
            <a:r>
              <a:rPr lang="ru-RU" dirty="0">
                <a:cs typeface="Gotham Pro Regular" panose="02000503040000020004" pitchFamily="2" charset="0"/>
              </a:rPr>
              <a:t>», «</a:t>
            </a:r>
            <a:r>
              <a:rPr lang="ru-RU" i="1" dirty="0">
                <a:cs typeface="Gotham Pro Regular" panose="02000503040000020004" pitchFamily="2" charset="0"/>
              </a:rPr>
              <a:t>Огонь голоса</a:t>
            </a:r>
            <a:r>
              <a:rPr lang="ru-RU" dirty="0">
                <a:cs typeface="Gotham Pro Regular" panose="02000503040000020004" pitchFamily="2" charset="0"/>
              </a:rPr>
              <a:t>» и «</a:t>
            </a:r>
            <a:r>
              <a:rPr lang="ru-RU" i="1" dirty="0">
                <a:cs typeface="Gotham Pro Regular" panose="02000503040000020004" pitchFamily="2" charset="0"/>
              </a:rPr>
              <a:t>Огонь уникальности</a:t>
            </a:r>
            <a:r>
              <a:rPr lang="ru-RU" dirty="0">
                <a:cs typeface="Gotham Pro Regular" panose="02000503040000020004" pitchFamily="2" charset="0"/>
              </a:rPr>
              <a:t>».</a:t>
            </a:r>
          </a:p>
        </p:txBody>
      </p:sp>
      <p:sp>
        <p:nvSpPr>
          <p:cNvPr id="97" name="8-1">
            <a:extLst>
              <a:ext uri="{FF2B5EF4-FFF2-40B4-BE49-F238E27FC236}">
                <a16:creationId xmlns:a16="http://schemas.microsoft.com/office/drawing/2014/main" id="{FA0DDCCC-3D6F-47F4-BA65-6EFA21C47F67}"/>
              </a:ext>
            </a:extLst>
          </p:cNvPr>
          <p:cNvSpPr/>
          <p:nvPr/>
        </p:nvSpPr>
        <p:spPr>
          <a:xfrm>
            <a:off x="4724502" y="4658328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99" name="7-2">
            <a:extLst>
              <a:ext uri="{FF2B5EF4-FFF2-40B4-BE49-F238E27FC236}">
                <a16:creationId xmlns:a16="http://schemas.microsoft.com/office/drawing/2014/main" id="{1D67B6EF-9C82-4897-9665-4BD541B059CD}"/>
              </a:ext>
            </a:extLst>
          </p:cNvPr>
          <p:cNvSpPr/>
          <p:nvPr/>
        </p:nvSpPr>
        <p:spPr>
          <a:xfrm>
            <a:off x="170981" y="4609004"/>
            <a:ext cx="7349172" cy="1356023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203864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С 2011 года в начале учебного года во всех учреждениях высшего образования Беларуси стартует республиканский конкурс «</a:t>
            </a:r>
            <a:r>
              <a:rPr lang="ru-RU" b="1" dirty="0">
                <a:cs typeface="Gotham Pro Regular" panose="02000503040000020004" pitchFamily="2" charset="0"/>
              </a:rPr>
              <a:t>Студент года</a:t>
            </a:r>
            <a:r>
              <a:rPr lang="ru-RU" dirty="0">
                <a:cs typeface="Gotham Pro Regular" panose="02000503040000020004" pitchFamily="2" charset="0"/>
              </a:rPr>
              <a:t>». В финальном этапе лучшие представители студенческой молодежи соревнуются в творческих и интеллектуальных конкурсах. </a:t>
            </a:r>
          </a:p>
        </p:txBody>
      </p:sp>
      <p:sp>
        <p:nvSpPr>
          <p:cNvPr id="100" name="7-1">
            <a:extLst>
              <a:ext uri="{FF2B5EF4-FFF2-40B4-BE49-F238E27FC236}">
                <a16:creationId xmlns:a16="http://schemas.microsoft.com/office/drawing/2014/main" id="{BAB6B2FC-3C24-4998-B40D-6AACBB51C895}"/>
              </a:ext>
            </a:extLst>
          </p:cNvPr>
          <p:cNvSpPr/>
          <p:nvPr/>
        </p:nvSpPr>
        <p:spPr>
          <a:xfrm>
            <a:off x="7124581" y="4671416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1" name="6-2">
            <a:extLst>
              <a:ext uri="{FF2B5EF4-FFF2-40B4-BE49-F238E27FC236}">
                <a16:creationId xmlns:a16="http://schemas.microsoft.com/office/drawing/2014/main" id="{247D4687-D6AD-4962-98E6-4BDEAA1100FB}"/>
              </a:ext>
            </a:extLst>
          </p:cNvPr>
          <p:cNvSpPr/>
          <p:nvPr/>
        </p:nvSpPr>
        <p:spPr>
          <a:xfrm>
            <a:off x="145521" y="4927013"/>
            <a:ext cx="5173830" cy="1702572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00A7FA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/>
              <a:t>Конкурс является одним из самых красивых и весенних некоммерческих творческих проектов. Он проходит как национальный отбор для участия представительниц Республики Беларусь в Международном конкурсе красоты и таланта «</a:t>
            </a:r>
            <a:r>
              <a:rPr lang="ru-RU" b="1" dirty="0"/>
              <a:t>Королева студенчества</a:t>
            </a:r>
            <a:r>
              <a:rPr lang="ru-RU" dirty="0"/>
              <a:t>»</a:t>
            </a:r>
            <a:r>
              <a:rPr lang="ru-RU" dirty="0">
                <a:cs typeface="Gotham Pro Regular" panose="02000503040000020004" pitchFamily="2" charset="0"/>
              </a:rPr>
              <a:t>. </a:t>
            </a:r>
          </a:p>
        </p:txBody>
      </p:sp>
      <p:sp>
        <p:nvSpPr>
          <p:cNvPr id="102" name="6-1">
            <a:extLst>
              <a:ext uri="{FF2B5EF4-FFF2-40B4-BE49-F238E27FC236}">
                <a16:creationId xmlns:a16="http://schemas.microsoft.com/office/drawing/2014/main" id="{CAA61F9B-8E34-4512-82BA-A5B337BE4BB8}"/>
              </a:ext>
            </a:extLst>
          </p:cNvPr>
          <p:cNvSpPr/>
          <p:nvPr/>
        </p:nvSpPr>
        <p:spPr>
          <a:xfrm>
            <a:off x="4937710" y="497180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3" name="5-2">
            <a:extLst>
              <a:ext uri="{FF2B5EF4-FFF2-40B4-BE49-F238E27FC236}">
                <a16:creationId xmlns:a16="http://schemas.microsoft.com/office/drawing/2014/main" id="{21DE1795-CC3D-4C0A-B85B-1EEAE95A1D9C}"/>
              </a:ext>
            </a:extLst>
          </p:cNvPr>
          <p:cNvSpPr/>
          <p:nvPr/>
        </p:nvSpPr>
        <p:spPr>
          <a:xfrm>
            <a:off x="145521" y="4701737"/>
            <a:ext cx="5194506" cy="200248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BF9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Участники конкурса – первичные организации БРСМ учреждений образования, предприятий, организаций, ведомств, а также отраслевые комитеты Белорусского республиканского союза молодежи. Программа конкурса включает в себя ряд творческих испытаний, подготовку и защиту молодежных проектов и др. </a:t>
            </a:r>
          </a:p>
        </p:txBody>
      </p:sp>
      <p:sp>
        <p:nvSpPr>
          <p:cNvPr id="104" name="5-1">
            <a:extLst>
              <a:ext uri="{FF2B5EF4-FFF2-40B4-BE49-F238E27FC236}">
                <a16:creationId xmlns:a16="http://schemas.microsoft.com/office/drawing/2014/main" id="{2F81380B-E427-4260-AC85-CBC202D832A9}"/>
              </a:ext>
            </a:extLst>
          </p:cNvPr>
          <p:cNvSpPr/>
          <p:nvPr/>
        </p:nvSpPr>
        <p:spPr>
          <a:xfrm>
            <a:off x="4999659" y="4715531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5" name="4-2">
            <a:extLst>
              <a:ext uri="{FF2B5EF4-FFF2-40B4-BE49-F238E27FC236}">
                <a16:creationId xmlns:a16="http://schemas.microsoft.com/office/drawing/2014/main" id="{81767062-3AA2-4725-AEBD-D1F4A8B59E62}"/>
              </a:ext>
            </a:extLst>
          </p:cNvPr>
          <p:cNvSpPr/>
          <p:nvPr/>
        </p:nvSpPr>
        <p:spPr>
          <a:xfrm>
            <a:off x="155575" y="4712286"/>
            <a:ext cx="5940426" cy="1858906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C55A1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Республиканский семейный сельскохозяйственный проект «</a:t>
            </a:r>
            <a:r>
              <a:rPr lang="ru-RU" b="1" dirty="0">
                <a:cs typeface="Gotham Pro Regular" panose="02000503040000020004" pitchFamily="2" charset="0"/>
              </a:rPr>
              <a:t>Властелин села</a:t>
            </a:r>
            <a:r>
              <a:rPr lang="ru-RU" dirty="0">
                <a:cs typeface="Gotham Pro Regular" panose="02000503040000020004" pitchFamily="2" charset="0"/>
              </a:rPr>
              <a:t>» впервые стартовал в 2007 году в </a:t>
            </a:r>
            <a:r>
              <a:rPr lang="ru-RU" dirty="0" err="1">
                <a:cs typeface="Gotham Pro Regular" panose="02000503040000020004" pitchFamily="2" charset="0"/>
              </a:rPr>
              <a:t>Глубокском</a:t>
            </a:r>
            <a:r>
              <a:rPr lang="ru-RU" dirty="0">
                <a:cs typeface="Gotham Pro Regular" panose="02000503040000020004" pitchFamily="2" charset="0"/>
              </a:rPr>
              <a:t> районе и в 2008 году стал республиканским. </a:t>
            </a:r>
            <a:r>
              <a:rPr lang="ru-RU" dirty="0"/>
              <a:t>Главными героями проекта становятся сотни молодых семей по всей республике, проживающих и работающих в сельской местности не менее 3 лет</a:t>
            </a:r>
            <a:r>
              <a:rPr lang="ru-RU" dirty="0">
                <a:cs typeface="Gotham Pro Regular" panose="02000503040000020004" pitchFamily="2" charset="0"/>
              </a:rPr>
              <a:t>. </a:t>
            </a:r>
          </a:p>
        </p:txBody>
      </p:sp>
      <p:sp>
        <p:nvSpPr>
          <p:cNvPr id="106" name="4-1">
            <a:extLst>
              <a:ext uri="{FF2B5EF4-FFF2-40B4-BE49-F238E27FC236}">
                <a16:creationId xmlns:a16="http://schemas.microsoft.com/office/drawing/2014/main" id="{88E13555-F9A1-4793-8879-678EDA9F5327}"/>
              </a:ext>
            </a:extLst>
          </p:cNvPr>
          <p:cNvSpPr/>
          <p:nvPr/>
        </p:nvSpPr>
        <p:spPr>
          <a:xfrm>
            <a:off x="5711908" y="4765776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7" name="3-2">
            <a:extLst>
              <a:ext uri="{FF2B5EF4-FFF2-40B4-BE49-F238E27FC236}">
                <a16:creationId xmlns:a16="http://schemas.microsoft.com/office/drawing/2014/main" id="{5C0F5810-5A16-482E-BCA1-21B02E837D5A}"/>
              </a:ext>
            </a:extLst>
          </p:cNvPr>
          <p:cNvSpPr/>
          <p:nvPr/>
        </p:nvSpPr>
        <p:spPr>
          <a:xfrm>
            <a:off x="109952" y="4712286"/>
            <a:ext cx="5986047" cy="192916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>
                <a:cs typeface="Gotham Pro Regular" panose="02000503040000020004" pitchFamily="2" charset="0"/>
              </a:rPr>
              <a:t>Конкурс проводится между молодыми комбайнерами </a:t>
            </a:r>
            <a:br>
              <a:rPr lang="ru-RU" dirty="0">
                <a:cs typeface="Gotham Pro Regular" panose="02000503040000020004" pitchFamily="2" charset="0"/>
              </a:rPr>
            </a:br>
            <a:r>
              <a:rPr lang="ru-RU" dirty="0">
                <a:cs typeface="Gotham Pro Regular" panose="02000503040000020004" pitchFamily="2" charset="0"/>
              </a:rPr>
              <a:t>и водителями, занятыми на уборке зерна и зернобобовых культур. В ходе конкурса организованы соревнования в двух номинациях – «</a:t>
            </a:r>
            <a:r>
              <a:rPr lang="ru-RU" i="1" dirty="0">
                <a:cs typeface="Gotham Pro Regular" panose="02000503040000020004" pitchFamily="2" charset="0"/>
              </a:rPr>
              <a:t>Молодежный экипаж комбайнеров, достигший наибольшего намолота</a:t>
            </a:r>
            <a:r>
              <a:rPr lang="ru-RU" dirty="0">
                <a:cs typeface="Gotham Pro Regular" panose="02000503040000020004" pitchFamily="2" charset="0"/>
              </a:rPr>
              <a:t>» и «</a:t>
            </a:r>
            <a:r>
              <a:rPr lang="ru-RU" i="1" dirty="0">
                <a:cs typeface="Gotham Pro Regular" panose="02000503040000020004" pitchFamily="2" charset="0"/>
              </a:rPr>
              <a:t>Молодой водитель, перевезший наибольшее количество зерна</a:t>
            </a:r>
            <a:r>
              <a:rPr lang="ru-RU" dirty="0">
                <a:cs typeface="Gotham Pro Regular" panose="02000503040000020004" pitchFamily="2" charset="0"/>
              </a:rPr>
              <a:t>».</a:t>
            </a:r>
          </a:p>
        </p:txBody>
      </p:sp>
      <p:sp>
        <p:nvSpPr>
          <p:cNvPr id="108" name="3-1">
            <a:extLst>
              <a:ext uri="{FF2B5EF4-FFF2-40B4-BE49-F238E27FC236}">
                <a16:creationId xmlns:a16="http://schemas.microsoft.com/office/drawing/2014/main" id="{41D736CC-5A02-42F7-82B7-293E7D42B361}"/>
              </a:ext>
            </a:extLst>
          </p:cNvPr>
          <p:cNvSpPr/>
          <p:nvPr/>
        </p:nvSpPr>
        <p:spPr>
          <a:xfrm>
            <a:off x="5733182" y="4746708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09" name="2-2">
            <a:extLst>
              <a:ext uri="{FF2B5EF4-FFF2-40B4-BE49-F238E27FC236}">
                <a16:creationId xmlns:a16="http://schemas.microsoft.com/office/drawing/2014/main" id="{30FE8919-6297-47F9-9874-5A7307EEDA10}"/>
              </a:ext>
            </a:extLst>
          </p:cNvPr>
          <p:cNvSpPr/>
          <p:nvPr/>
        </p:nvSpPr>
        <p:spPr>
          <a:xfrm>
            <a:off x="190432" y="4707634"/>
            <a:ext cx="6131131" cy="202388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54823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ru-RU" dirty="0"/>
              <a:t>Конкурс с</a:t>
            </a:r>
            <a:r>
              <a:rPr lang="ru-RU" dirty="0">
                <a:cs typeface="Gotham Pro Regular" panose="02000503040000020004" pitchFamily="2" charset="0"/>
              </a:rPr>
              <a:t>тартовал в 2011 году. В рамках его </a:t>
            </a:r>
            <a:r>
              <a:rPr lang="ru-RU" dirty="0"/>
              <a:t>проводится отбор лучших проектов в различных сферах, которые могли бы быть полезны для общества. </a:t>
            </a:r>
            <a:r>
              <a:rPr lang="ru-RU" dirty="0">
                <a:cs typeface="Gotham Pro Regular" panose="02000503040000020004" pitchFamily="2" charset="0"/>
              </a:rPr>
              <a:t>Участие в проекте включает в себя целый комплекс мероприятий – практико-ориентированное обучение основам создания, презентации и продвижения разработок; участие в вебинарах, </a:t>
            </a:r>
            <a:r>
              <a:rPr lang="ru-RU" dirty="0" err="1">
                <a:cs typeface="Gotham Pro Regular" panose="02000503040000020004" pitchFamily="2" charset="0"/>
              </a:rPr>
              <a:t>хакатонах</a:t>
            </a:r>
            <a:r>
              <a:rPr lang="ru-RU" dirty="0">
                <a:cs typeface="Gotham Pro Regular" panose="02000503040000020004" pitchFamily="2" charset="0"/>
              </a:rPr>
              <a:t>, практикумах, бизнес-играх и др.</a:t>
            </a:r>
            <a:r>
              <a:rPr lang="ru-RU" dirty="0"/>
              <a:t> </a:t>
            </a:r>
            <a:endParaRPr lang="ru-RU" dirty="0">
              <a:cs typeface="Gotham Pro Regular" panose="02000503040000020004" pitchFamily="2" charset="0"/>
            </a:endParaRPr>
          </a:p>
        </p:txBody>
      </p:sp>
      <p:sp>
        <p:nvSpPr>
          <p:cNvPr id="110" name="2-1">
            <a:extLst>
              <a:ext uri="{FF2B5EF4-FFF2-40B4-BE49-F238E27FC236}">
                <a16:creationId xmlns:a16="http://schemas.microsoft.com/office/drawing/2014/main" id="{7D7052CB-39DA-4820-B208-7B5FCDDAA6A3}"/>
              </a:ext>
            </a:extLst>
          </p:cNvPr>
          <p:cNvSpPr/>
          <p:nvPr/>
        </p:nvSpPr>
        <p:spPr>
          <a:xfrm>
            <a:off x="5920345" y="4748462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11" name="1-2">
            <a:extLst>
              <a:ext uri="{FF2B5EF4-FFF2-40B4-BE49-F238E27FC236}">
                <a16:creationId xmlns:a16="http://schemas.microsoft.com/office/drawing/2014/main" id="{A0161DDE-C513-4468-A5CA-5FA622A21E24}"/>
              </a:ext>
            </a:extLst>
          </p:cNvPr>
          <p:cNvSpPr/>
          <p:nvPr/>
        </p:nvSpPr>
        <p:spPr>
          <a:xfrm>
            <a:off x="189445" y="4724562"/>
            <a:ext cx="5280821" cy="192916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F55C3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Ежегодно проводится с целью активизации инновационного мышления молодежи, популяризации технологического предпринимательства среди молодежи, стимулирования интереса молодежной аудитории к предпринимательской деятельности и созданию собственного бизнеса.</a:t>
            </a:r>
          </a:p>
        </p:txBody>
      </p:sp>
      <p:sp>
        <p:nvSpPr>
          <p:cNvPr id="112" name="1-1">
            <a:extLst>
              <a:ext uri="{FF2B5EF4-FFF2-40B4-BE49-F238E27FC236}">
                <a16:creationId xmlns:a16="http://schemas.microsoft.com/office/drawing/2014/main" id="{C5387A9A-2591-47F5-B9FF-50AEF60E99F5}"/>
              </a:ext>
            </a:extLst>
          </p:cNvPr>
          <p:cNvSpPr/>
          <p:nvPr/>
        </p:nvSpPr>
        <p:spPr>
          <a:xfrm>
            <a:off x="5003990" y="4808165"/>
            <a:ext cx="304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</a:t>
            </a:r>
          </a:p>
        </p:txBody>
      </p:sp>
      <p:sp>
        <p:nvSpPr>
          <p:cNvPr id="15" name="скрыть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589414"/>
            <a:ext cx="12192000" cy="526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22" grpId="0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5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75713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/>
          <a:p>
            <a:pPr algn="just" marL="273050">
              <a:lnSpc>
                <a:spcPct val="90000"/>
              </a:lnSpc>
              <a:spcAft>
                <a:spcPts val="600"/>
              </a:spcAft>
            </a:pPr>
            <a:r>
              <a:rPr b="1" dirty="0" lang="ru-RU" sz="2400">
                <a:latin charset="0" panose="020F0502020204030204" pitchFamily="34" typeface="Calibri"/>
                <a:ea charset="0" panose="020F0502020204030204" pitchFamily="34" typeface="Calibri"/>
                <a:cs charset="0" panose="020F0502020204030204" pitchFamily="34" typeface="Calibri"/>
              </a:rPr>
              <a:t>Что представляет собой </a:t>
            </a:r>
            <a:r>
              <a:rPr b="1" dirty="0" i="1" lang="ru-RU" sz="2400">
                <a:latin charset="0" panose="020F0502020204030204" pitchFamily="34" typeface="Calibri"/>
                <a:ea charset="0" panose="020F0502020204030204" pitchFamily="34" typeface="Calibri"/>
                <a:cs charset="0" panose="020F0502020204030204" pitchFamily="34" typeface="Calibri"/>
              </a:rPr>
              <a:t>Республиканский совет работающей молодежи</a:t>
            </a:r>
            <a:r>
              <a:rPr b="1" dirty="0" lang="ru-RU" sz="2400">
                <a:latin charset="0" panose="020F0502020204030204" pitchFamily="34" typeface="Calibri"/>
                <a:ea charset="0" panose="020F0502020204030204" pitchFamily="34" typeface="Calibri"/>
                <a:cs charset="0" panose="020F0502020204030204" pitchFamily="34" typeface="Calibri"/>
              </a:rPr>
              <a:t>? Назовите основные направления его деятельности.</a:t>
            </a:r>
            <a:endParaRPr b="1" dirty="0" lang="ru-RU" sz="2400">
              <a:ea charset="0" panose="020F0502020204030204" pitchFamily="34" typeface="Calibri"/>
              <a:cs charset="0" panose="020F0502020204030204" pitchFamily="34" typeface="Calibri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751389"/>
          </a:xfrm>
          <a:prstGeom prst="roundRect">
            <a:avLst>
              <a:gd fmla="val 9210" name="adj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2400">
                <a:latin charset="0" panose="020B0A04020102020204" pitchFamily="34" typeface="Arial Black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cstate="hq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104493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1137671"/>
            <a:ext cx="10651165" cy="421326"/>
          </a:xfrm>
          <a:prstGeom prst="roundRect">
            <a:avLst>
              <a:gd fmla="val 26121" name="adj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2400">
                <a:latin charset="0" panose="020B0A04020102020204" pitchFamily="34" typeface="Arial Black"/>
              </a:rPr>
              <a:t>Ответ</a:t>
            </a:r>
          </a:p>
        </p:txBody>
      </p:sp>
      <p:sp>
        <p:nvSpPr>
          <p:cNvPr id="16" name="назад">
            <a:hlinkClick action="ppaction://hlinksldjump" r:id="rId4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1123720"/>
            <a:ext cx="2900957" cy="451115"/>
          </a:xfrm>
          <a:prstGeom prst="roundRect">
            <a:avLst>
              <a:gd fmla="val 26121" name="adj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ru-RU" sz="2000">
                <a:latin charset="0" panose="020B0A04020102020204" pitchFamily="34" typeface="Arial Black"/>
              </a:rPr>
              <a:t>Вернуться назад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FD3B53-2D3C-4612-A1A4-6E1D9A376720}"/>
              </a:ext>
            </a:extLst>
          </p:cNvPr>
          <p:cNvSpPr txBox="1"/>
          <p:nvPr/>
        </p:nvSpPr>
        <p:spPr>
          <a:xfrm>
            <a:off x="5155324" y="1844977"/>
            <a:ext cx="6668813" cy="1741246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b="1" dirty="0" lang="ru-RU" sz="2000">
                <a:latin charset="0" panose="020F0502020204030204" pitchFamily="34" typeface="Calibri"/>
                <a:cs charset="0" panose="020F0502020204030204" pitchFamily="34" typeface="Calibri"/>
              </a:rPr>
              <a:t>1 марта 2023 года </a:t>
            </a:r>
            <a:r>
              <a:rPr dirty="0" lang="ru-RU" sz="2000">
                <a:latin charset="0" panose="020F0502020204030204" pitchFamily="34" typeface="Calibri"/>
                <a:cs charset="0" panose="020F0502020204030204" pitchFamily="34" typeface="Calibri"/>
              </a:rPr>
              <a:t>был создан </a:t>
            </a:r>
            <a:r>
              <a:rPr b="1" dirty="0" lang="ru-RU" sz="2000">
                <a:solidFill>
                  <a:srgbClr val="C00000"/>
                </a:solidFill>
                <a:latin charset="0" panose="020F0502020204030204" pitchFamily="34" typeface="Calibri"/>
                <a:cs charset="0" panose="020F0502020204030204" pitchFamily="34" typeface="Calibri"/>
              </a:rPr>
              <a:t>Республиканский совет работающей молодежи </a:t>
            </a:r>
            <a:r>
              <a:rPr dirty="0" lang="ru-RU" sz="2000">
                <a:latin charset="0" panose="020F0502020204030204" pitchFamily="34" typeface="Calibri"/>
                <a:cs charset="0" panose="020F0502020204030204" pitchFamily="34" typeface="Calibri"/>
              </a:rPr>
              <a:t>при Министерстве образования Республики Беларусь (РСРМ).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dirty="0" lang="ru-RU" sz="2000">
                <a:latin charset="0" panose="020F0502020204030204" pitchFamily="34" typeface="Calibri"/>
                <a:cs charset="0" panose="020F0502020204030204" pitchFamily="34" typeface="Calibri"/>
              </a:rPr>
              <a:t>РСРМ является </a:t>
            </a:r>
            <a:r>
              <a:rPr b="1" dirty="0" lang="ru-RU" sz="2000">
                <a:latin charset="0" panose="020F0502020204030204" pitchFamily="34" typeface="Calibri"/>
                <a:cs charset="0" panose="020F0502020204030204" pitchFamily="34" typeface="Calibri"/>
              </a:rPr>
              <a:t>консультативно-совещательным органом</a:t>
            </a:r>
            <a:r>
              <a:rPr dirty="0" lang="ru-RU" sz="2000">
                <a:latin charset="0" panose="020F0502020204030204" pitchFamily="34" typeface="Calibri"/>
                <a:cs charset="0" panose="020F0502020204030204" pitchFamily="34" typeface="Calibri"/>
              </a:rPr>
              <a:t>, осуществляющим свою деятельность на общественных началах.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7A42F-8D7C-435E-A666-57B4A2D7B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" l="14" r="1" t="294"/>
          <a:stretch/>
        </p:blipFill>
        <p:spPr>
          <a:xfrm>
            <a:off x="514495" y="1839824"/>
            <a:ext cx="4477210" cy="150105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016B9C2-F4FD-4625-83C4-C2E12AD17CC5}"/>
              </a:ext>
            </a:extLst>
          </p:cNvPr>
          <p:cNvSpPr/>
          <p:nvPr/>
        </p:nvSpPr>
        <p:spPr>
          <a:xfrm>
            <a:off x="382407" y="4862480"/>
            <a:ext cx="1755739" cy="16984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9ABD9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b="1" dirty="0" lang="ru-RU" spc="25">
                <a:solidFill>
                  <a:schemeClr val="tx1"/>
                </a:solidFill>
                <a:latin charset="0" panose="020F0502020204030204" pitchFamily="34" typeface="Calibri"/>
                <a:cs charset="0" panose="020F0502020204030204" pitchFamily="34" typeface="Calibri"/>
              </a:rPr>
              <a:t>Направления деятельности Совета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29E471-61E7-4030-9E21-F94DD34D4151}"/>
              </a:ext>
            </a:extLst>
          </p:cNvPr>
          <p:cNvSpPr/>
          <p:nvPr/>
        </p:nvSpPr>
        <p:spPr>
          <a:xfrm>
            <a:off x="382407" y="3517118"/>
            <a:ext cx="11299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b="1" dirty="0" lang="ru-RU" sz="2000"/>
              <a:t>Целью РСРМ</a:t>
            </a:r>
            <a:r>
              <a:rPr dirty="0" lang="ru-RU" sz="2000"/>
              <a:t> является выявление и решение актуальных вопросов и проблем, касающихся интересов работающей молодежи, содействие в адаптации и закреплении молодых сотрудников на предприятии, в организации либо учреждении.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ECE1D2-CBBF-4168-ADF7-A7069A80F9F5}"/>
              </a:ext>
            </a:extLst>
          </p:cNvPr>
          <p:cNvSpPr/>
          <p:nvPr/>
        </p:nvSpPr>
        <p:spPr>
          <a:xfrm>
            <a:off x="2655570" y="4709017"/>
            <a:ext cx="286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/>
              <a:t>содействие в адаптации молодых специалистов</a:t>
            </a:r>
            <a:endParaRPr dirty="0"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9C41D1D-AD7E-45D6-B590-74B6A1B0B876}"/>
              </a:ext>
            </a:extLst>
          </p:cNvPr>
          <p:cNvSpPr/>
          <p:nvPr/>
        </p:nvSpPr>
        <p:spPr>
          <a:xfrm>
            <a:off x="2645977" y="5490387"/>
            <a:ext cx="311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/>
              <a:t>профориентация молодежи</a:t>
            </a:r>
            <a:endParaRPr dirty="0"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B81547-86D1-40CE-8F85-09EB6EFA36D4}"/>
              </a:ext>
            </a:extLst>
          </p:cNvPr>
          <p:cNvSpPr/>
          <p:nvPr/>
        </p:nvSpPr>
        <p:spPr>
          <a:xfrm>
            <a:off x="2645977" y="5941803"/>
            <a:ext cx="299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/>
              <a:t>поддержка молодых семей</a:t>
            </a:r>
            <a:endParaRPr dirty="0"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105FF4C-8255-41B3-8AA7-FF74CB438BF6}"/>
              </a:ext>
            </a:extLst>
          </p:cNvPr>
          <p:cNvCxnSpPr>
            <a:cxnSpLocks/>
            <a:stCxn id="42" idx="3"/>
            <a:endCxn id="6" idx="1"/>
          </p:cNvCxnSpPr>
          <p:nvPr/>
        </p:nvCxnSpPr>
        <p:spPr>
          <a:xfrm flipV="1">
            <a:off x="2138146" y="5032183"/>
            <a:ext cx="517424" cy="679539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6AD07DD-24E6-44AB-8592-81CE4AA56D42}"/>
              </a:ext>
            </a:extLst>
          </p:cNvPr>
          <p:cNvCxnSpPr>
            <a:cxnSpLocks/>
            <a:stCxn id="42" idx="3"/>
            <a:endCxn id="21" idx="1"/>
          </p:cNvCxnSpPr>
          <p:nvPr/>
        </p:nvCxnSpPr>
        <p:spPr>
          <a:xfrm flipV="1">
            <a:off x="2138146" y="5675053"/>
            <a:ext cx="507831" cy="36669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46370C-712C-43E8-8783-7CBA152A45A5}"/>
              </a:ext>
            </a:extLst>
          </p:cNvPr>
          <p:cNvCxnSpPr>
            <a:cxnSpLocks/>
            <a:stCxn id="42" idx="3"/>
            <a:endCxn id="22" idx="1"/>
          </p:cNvCxnSpPr>
          <p:nvPr/>
        </p:nvCxnSpPr>
        <p:spPr>
          <a:xfrm>
            <a:off x="2138146" y="5711722"/>
            <a:ext cx="507831" cy="414747"/>
          </a:xfrm>
          <a:prstGeom prst="line">
            <a:avLst/>
          </a:prstGeom>
          <a:ln w="38100">
            <a:solidFill>
              <a:srgbClr val="99ABD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hlinkClick r:id="rId7"/>
            <a:extLst>
              <a:ext uri="{FF2B5EF4-FFF2-40B4-BE49-F238E27FC236}">
                <a16:creationId xmlns:a16="http://schemas.microsoft.com/office/drawing/2014/main" id="{A6547023-4C71-4A19-9549-80BA2A588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6326" y="4431610"/>
            <a:ext cx="1698482" cy="16984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9E75183-452C-4F05-8E6A-4F7A9C883104}"/>
              </a:ext>
            </a:extLst>
          </p:cNvPr>
          <p:cNvPicPr>
            <a:picLocks noChangeAspect="1"/>
          </p:cNvPicPr>
          <p:nvPr/>
        </p:nvPicPr>
        <p:blipFill>
          <a:blip cstate="hq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71" y="5298826"/>
            <a:ext cx="385710" cy="3857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C6E9F5-A7E9-4A82-A964-0801BC2E6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4550" y="4885216"/>
            <a:ext cx="302115" cy="3010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03187F-33EC-4AE7-87F0-835098FFF7C0}"/>
              </a:ext>
            </a:extLst>
          </p:cNvPr>
          <p:cNvSpPr/>
          <p:nvPr/>
        </p:nvSpPr>
        <p:spPr>
          <a:xfrm>
            <a:off x="8972453" y="6074740"/>
            <a:ext cx="2331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i="1" lang="ru-RU" sz="1400"/>
              <a:t>Видео «В Минске прошел образовательный форум работающей молодежи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32337AA1-D360-4CAB-8046-943BD51F9D3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" l="256" r="184" t="73"/>
          <a:stretch/>
        </p:blipFill>
        <p:spPr bwMode="auto">
          <a:xfrm>
            <a:off x="6156497" y="4442783"/>
            <a:ext cx="2033795" cy="2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681472"/>
            <a:ext cx="12192000" cy="516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5783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animBg="1" grpId="0" spid="16"/>
      <p:bldP animBg="1" grpId="0" spid="1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091191" y="5326352"/>
            <a:ext cx="4968608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(основы профессионального выбора; встречи с молодыми профессионалами с активной гражданской позицией)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091191" y="4184358"/>
            <a:ext cx="5100809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Профессиональное самоопределение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(декабрь)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8F639-4974-4BC9-B853-21BB4558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9" y="1915806"/>
            <a:ext cx="6817582" cy="4010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0B213-2402-432A-AECC-2E200DA77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74" y="2788651"/>
            <a:ext cx="1428758" cy="1428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13762</TotalTime>
  <Words>1055</Words>
  <Application>Microsoft Office PowerPoint</Application>
  <PresentationFormat>Широкоэкранный</PresentationFormat>
  <Paragraphs>118</Paragraphs>
  <Slides>9</Slides>
  <Notes>8</Notes>
  <HiddenSlides>6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Arial Black</vt:lpstr>
      <vt:lpstr>Calibri Light</vt:lpstr>
      <vt:lpstr>Bahnschrift SemiLight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Анастасия Бендик</cp:lastModifiedBy>
  <cp:revision>1036</cp:revision>
  <cp:lastPrinted>2018-12-07T06:48:34Z</cp:lastPrinted>
  <dcterms:created xsi:type="dcterms:W3CDTF">2018-12-03T10:14:15Z</dcterms:created>
  <dcterms:modified xsi:type="dcterms:W3CDTF">2024-11-22T11:15:07Z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4252185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